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9" r:id="rId3"/>
    <p:sldId id="260" r:id="rId4"/>
    <p:sldId id="276" r:id="rId5"/>
    <p:sldId id="265" r:id="rId6"/>
    <p:sldId id="267" r:id="rId7"/>
    <p:sldId id="268" r:id="rId8"/>
    <p:sldId id="269" r:id="rId9"/>
    <p:sldId id="270" r:id="rId10"/>
    <p:sldId id="272" r:id="rId11"/>
    <p:sldId id="273" r:id="rId12"/>
    <p:sldId id="262" r:id="rId13"/>
    <p:sldId id="264" r:id="rId14"/>
    <p:sldId id="274" r:id="rId15"/>
    <p:sldId id="278" r:id="rId16"/>
    <p:sldId id="279" r:id="rId17"/>
    <p:sldId id="280" r:id="rId18"/>
    <p:sldId id="282" r:id="rId19"/>
    <p:sldId id="287" r:id="rId20"/>
    <p:sldId id="288" r:id="rId21"/>
    <p:sldId id="289" r:id="rId22"/>
    <p:sldId id="290" r:id="rId23"/>
    <p:sldId id="291" r:id="rId24"/>
    <p:sldId id="275" r:id="rId25"/>
    <p:sldId id="292" r:id="rId26"/>
  </p:sldIdLst>
  <p:sldSz cx="12192000" cy="6858000"/>
  <p:notesSz cx="679132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митрий Седнев" initials="ДС" lastIdx="1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BE46"/>
    <a:srgbClr val="393939"/>
    <a:srgbClr val="686868"/>
    <a:srgbClr val="A2A1A1"/>
    <a:srgbClr val="6C6D6C"/>
    <a:srgbClr val="76B729"/>
    <a:srgbClr val="CC2E2A"/>
    <a:srgbClr val="808080"/>
    <a:srgbClr val="1E7DC2"/>
    <a:srgbClr val="006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144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3" d="100"/>
          <a:sy n="113" d="100"/>
        </p:scale>
        <p:origin x="337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6513" y="0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49973-B2ED-47F8-8A78-D28DB888792A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6513" y="9377363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FD72E-0A6E-4C0A-A8ED-F814144E9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554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6513" y="0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DC125-F1CB-421D-BF0C-479EBC807B8B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242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6513" y="9377363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DB774-640C-411A-8718-DDB764B453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45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C5E02-34F6-4121-A408-45A0C57C039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348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C5E02-34F6-4121-A408-45A0C57C039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491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C5E02-34F6-4121-A408-45A0C57C039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76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3188" y="735013"/>
            <a:ext cx="6529387" cy="36734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11"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34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3188" y="735013"/>
            <a:ext cx="6529387" cy="36734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11"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20D0D-39E3-4B80-906F-1100F6AF9BB7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22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AD41C-A792-4816-BA5E-6EA0AE8F1767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397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AD41C-A792-4816-BA5E-6EA0AE8F1767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122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AD41C-A792-4816-BA5E-6EA0AE8F1767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52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5521" b="15899"/>
          <a:stretch/>
        </p:blipFill>
        <p:spPr>
          <a:xfrm>
            <a:off x="0" y="-1"/>
            <a:ext cx="42037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970455" y="1894702"/>
            <a:ext cx="6760226" cy="2165607"/>
          </a:xfrm>
        </p:spPr>
        <p:txBody>
          <a:bodyPr anchor="b">
            <a:normAutofit/>
          </a:bodyPr>
          <a:lstStyle>
            <a:lvl1pPr algn="l">
              <a:defRPr sz="3400" cap="all" spc="300" baseline="0"/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970454" y="4060310"/>
            <a:ext cx="6760226" cy="832965"/>
          </a:xfrm>
        </p:spPr>
        <p:txBody>
          <a:bodyPr/>
          <a:lstStyle>
            <a:lvl1pPr marL="0" indent="0" algn="l">
              <a:buNone/>
              <a:defRPr sz="2400" spc="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Дополнительное название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4233793" cy="686307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5037704" y="4893275"/>
            <a:ext cx="876530" cy="85520"/>
          </a:xfrm>
          <a:prstGeom prst="rect">
            <a:avLst/>
          </a:prstGeom>
          <a:solidFill>
            <a:srgbClr val="76B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5037138" y="6482492"/>
            <a:ext cx="1949450" cy="28901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4970590" y="4979008"/>
            <a:ext cx="4890102" cy="80803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ФИО выступающего,</a:t>
            </a:r>
          </a:p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138" y="1199256"/>
            <a:ext cx="1946933" cy="50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33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бумаг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-1" b="15745"/>
          <a:stretch/>
        </p:blipFill>
        <p:spPr>
          <a:xfrm>
            <a:off x="-12700" y="-1"/>
            <a:ext cx="12204700" cy="6858001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794934" y="3386239"/>
            <a:ext cx="876530" cy="85520"/>
          </a:xfrm>
          <a:prstGeom prst="rect">
            <a:avLst/>
          </a:prstGeom>
          <a:solidFill>
            <a:srgbClr val="76B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5232" y="1545491"/>
            <a:ext cx="6757088" cy="1472143"/>
          </a:xfrm>
        </p:spPr>
        <p:txBody>
          <a:bodyPr>
            <a:normAutofit/>
          </a:bodyPr>
          <a:lstStyle>
            <a:lvl1pPr>
              <a:defRPr sz="36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3124" y="3282805"/>
            <a:ext cx="8929127" cy="289415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43873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43873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517" y="562598"/>
            <a:ext cx="1946933" cy="500405"/>
          </a:xfrm>
          <a:prstGeom prst="rect">
            <a:avLst/>
          </a:prstGeom>
        </p:spPr>
      </p:pic>
      <p:sp>
        <p:nvSpPr>
          <p:cNvPr id="12" name="Дата 2"/>
          <p:cNvSpPr>
            <a:spLocks noGrp="1"/>
          </p:cNvSpPr>
          <p:nvPr>
            <p:ph type="dt" sz="half" idx="10"/>
          </p:nvPr>
        </p:nvSpPr>
        <p:spPr>
          <a:xfrm>
            <a:off x="209924" y="6438730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604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28356" cy="1048039"/>
          </a:xfrm>
        </p:spPr>
        <p:txBody>
          <a:bodyPr>
            <a:normAutofit/>
          </a:bodyPr>
          <a:lstStyle>
            <a:lvl1pPr>
              <a:defRPr sz="3400"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350" y="680711"/>
            <a:ext cx="1621902" cy="41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4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Только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350" y="680711"/>
            <a:ext cx="1621902" cy="41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44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444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E6E4-9BC6-43A4-B6FE-2D4E79C9FDF2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19F50-AFBC-4E91-A00C-364E4CE19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105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943070" y="6499653"/>
            <a:ext cx="1939182" cy="358347"/>
          </a:xfrm>
        </p:spPr>
        <p:txBody>
          <a:bodyPr/>
          <a:lstStyle/>
          <a:p>
            <a:fld id="{751D432A-D135-4954-8559-2B6A9DE81B6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94"/>
          <a:stretch/>
        </p:blipFill>
        <p:spPr>
          <a:xfrm>
            <a:off x="0" y="-1"/>
            <a:ext cx="12192000" cy="2540001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25527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983756" y="2951692"/>
            <a:ext cx="876530" cy="85520"/>
          </a:xfrm>
          <a:prstGeom prst="rect">
            <a:avLst/>
          </a:prstGeom>
          <a:solidFill>
            <a:srgbClr val="76B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9997"/>
            <a:ext cx="8432800" cy="1579005"/>
          </a:xfrm>
        </p:spPr>
        <p:txBody>
          <a:bodyPr>
            <a:normAutofit/>
          </a:bodyPr>
          <a:lstStyle>
            <a:lvl1pPr>
              <a:defRPr sz="3200"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2"/>
          </p:nvPr>
        </p:nvSpPr>
        <p:spPr>
          <a:xfrm>
            <a:off x="1983756" y="3246438"/>
            <a:ext cx="7287244" cy="32532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298" y="829296"/>
            <a:ext cx="1946933" cy="500405"/>
          </a:xfrm>
          <a:prstGeom prst="rect">
            <a:avLst/>
          </a:prstGeom>
        </p:spPr>
      </p:pic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81200" y="6499653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7" name="Дата 2"/>
          <p:cNvSpPr>
            <a:spLocks noGrp="1"/>
          </p:cNvSpPr>
          <p:nvPr>
            <p:ph type="dt" sz="half" idx="13"/>
          </p:nvPr>
        </p:nvSpPr>
        <p:spPr>
          <a:xfrm>
            <a:off x="149857" y="6499653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248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спис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9943070" y="6499653"/>
            <a:ext cx="1939182" cy="358347"/>
          </a:xfrm>
        </p:spPr>
        <p:txBody>
          <a:bodyPr/>
          <a:lstStyle/>
          <a:p>
            <a:fld id="{751D432A-D135-4954-8559-2B6A9DE81B6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94"/>
          <a:stretch/>
        </p:blipFill>
        <p:spPr>
          <a:xfrm>
            <a:off x="0" y="-1"/>
            <a:ext cx="12192000" cy="2540001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25527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9997"/>
            <a:ext cx="8432800" cy="1579005"/>
          </a:xfrm>
        </p:spPr>
        <p:txBody>
          <a:bodyPr>
            <a:normAutofit/>
          </a:bodyPr>
          <a:lstStyle>
            <a:lvl1pPr>
              <a:defRPr sz="32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2"/>
          </p:nvPr>
        </p:nvSpPr>
        <p:spPr>
          <a:xfrm>
            <a:off x="1983756" y="3827633"/>
            <a:ext cx="4754795" cy="26720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862763" y="3827558"/>
            <a:ext cx="4785540" cy="26716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983756" y="3742113"/>
            <a:ext cx="876530" cy="85520"/>
          </a:xfrm>
          <a:prstGeom prst="rect">
            <a:avLst/>
          </a:prstGeom>
          <a:solidFill>
            <a:srgbClr val="76B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983756" y="2959147"/>
            <a:ext cx="5108575" cy="436563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ru-RU" dirty="0"/>
              <a:t>Дополнительная информация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298" y="829296"/>
            <a:ext cx="1946933" cy="500405"/>
          </a:xfrm>
          <a:prstGeom prst="rect">
            <a:avLst/>
          </a:prstGeom>
        </p:spPr>
      </p:pic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83756" y="649287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6" name="Дата 2"/>
          <p:cNvSpPr>
            <a:spLocks noGrp="1"/>
          </p:cNvSpPr>
          <p:nvPr>
            <p:ph type="dt" sz="half" idx="15"/>
          </p:nvPr>
        </p:nvSpPr>
        <p:spPr>
          <a:xfrm>
            <a:off x="254499" y="6492874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109979"/>
      </p:ext>
    </p:extLst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.информ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5521" b="15899"/>
          <a:stretch/>
        </p:blipFill>
        <p:spPr>
          <a:xfrm>
            <a:off x="-1" y="-1"/>
            <a:ext cx="4942703" cy="6858001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0" y="0"/>
            <a:ext cx="4983892" cy="686307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199" y="680908"/>
            <a:ext cx="4061942" cy="1048039"/>
          </a:xfrm>
        </p:spPr>
        <p:txBody>
          <a:bodyPr>
            <a:normAutofit/>
          </a:bodyPr>
          <a:lstStyle>
            <a:lvl1pPr>
              <a:defRPr sz="34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535612" y="6450227"/>
            <a:ext cx="4324825" cy="32951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086680" y="6450227"/>
            <a:ext cx="1795572" cy="329514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34658" y="2199349"/>
            <a:ext cx="876530" cy="85520"/>
          </a:xfrm>
          <a:prstGeom prst="rect">
            <a:avLst/>
          </a:prstGeom>
          <a:solidFill>
            <a:srgbClr val="76B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3"/>
          </p:nvPr>
        </p:nvSpPr>
        <p:spPr>
          <a:xfrm>
            <a:off x="5535613" y="2085975"/>
            <a:ext cx="6088062" cy="4270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655763" y="2085975"/>
            <a:ext cx="2990850" cy="4270375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Дополнительная информация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298" y="829296"/>
            <a:ext cx="1946933" cy="500405"/>
          </a:xfrm>
          <a:prstGeom prst="rect">
            <a:avLst/>
          </a:prstGeom>
        </p:spPr>
      </p:pic>
      <p:sp>
        <p:nvSpPr>
          <p:cNvPr id="14" name="Дата 2"/>
          <p:cNvSpPr>
            <a:spLocks noGrp="1"/>
          </p:cNvSpPr>
          <p:nvPr>
            <p:ph type="dt" sz="half" idx="10"/>
          </p:nvPr>
        </p:nvSpPr>
        <p:spPr>
          <a:xfrm>
            <a:off x="1655763" y="6453496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222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 бумаг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11" y="755267"/>
            <a:ext cx="1150741" cy="2677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9" t="-1" b="15745"/>
          <a:stretch/>
        </p:blipFill>
        <p:spPr>
          <a:xfrm>
            <a:off x="4597400" y="-1"/>
            <a:ext cx="7594600" cy="6858001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4597400" y="0"/>
            <a:ext cx="75946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5128656" y="1854714"/>
            <a:ext cx="876530" cy="85520"/>
          </a:xfrm>
          <a:prstGeom prst="rect">
            <a:avLst/>
          </a:prstGeom>
          <a:solidFill>
            <a:srgbClr val="76B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8656" y="197708"/>
            <a:ext cx="5131694" cy="1627916"/>
          </a:xfrm>
        </p:spPr>
        <p:txBody>
          <a:bodyPr>
            <a:normAutofit/>
          </a:bodyPr>
          <a:lstStyle>
            <a:lvl1pPr>
              <a:defRPr sz="3600"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8656" y="2203955"/>
            <a:ext cx="6585470" cy="397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128656" y="6440684"/>
            <a:ext cx="4882610" cy="33905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11266" y="6440684"/>
            <a:ext cx="1870986" cy="339057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350" y="680711"/>
            <a:ext cx="1621902" cy="416865"/>
          </a:xfrm>
          <a:prstGeom prst="rect">
            <a:avLst/>
          </a:prstGeom>
        </p:spPr>
      </p:pic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>
          <a:xfrm>
            <a:off x="209924" y="6438730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070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Узкий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2"/>
          <a:stretch/>
        </p:blipFill>
        <p:spPr>
          <a:xfrm>
            <a:off x="0" y="-1"/>
            <a:ext cx="12192000" cy="1416909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147457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838199" y="1728062"/>
            <a:ext cx="876530" cy="85520"/>
          </a:xfrm>
          <a:prstGeom prst="rect">
            <a:avLst/>
          </a:prstGeom>
          <a:solidFill>
            <a:srgbClr val="76B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96674"/>
            <a:ext cx="8462319" cy="823785"/>
          </a:xfrm>
        </p:spPr>
        <p:txBody>
          <a:bodyPr>
            <a:normAutofit/>
          </a:bodyPr>
          <a:lstStyle>
            <a:lvl1pPr>
              <a:defRPr sz="3400"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1044052" cy="454720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43049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430492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298" y="558363"/>
            <a:ext cx="1946933" cy="500405"/>
          </a:xfrm>
          <a:prstGeom prst="rect">
            <a:avLst/>
          </a:prstGeom>
        </p:spPr>
      </p:pic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>
          <a:xfrm>
            <a:off x="838199" y="6430492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75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Безбумаж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259529" cy="1048039"/>
          </a:xfrm>
        </p:spPr>
        <p:txBody>
          <a:bodyPr>
            <a:normAutofit/>
          </a:bodyPr>
          <a:lstStyle>
            <a:lvl1pPr>
              <a:defRPr sz="3400"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350" y="680711"/>
            <a:ext cx="1621902" cy="41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71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на бо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5674"/>
          <a:stretch/>
        </p:blipFill>
        <p:spPr>
          <a:xfrm>
            <a:off x="0" y="-1"/>
            <a:ext cx="12192000" cy="2794001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28829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4971854" y="1046344"/>
            <a:ext cx="876530" cy="85520"/>
          </a:xfrm>
          <a:prstGeom prst="rect">
            <a:avLst/>
          </a:prstGeom>
          <a:solidFill>
            <a:srgbClr val="76B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2140550" y="2698275"/>
            <a:ext cx="4398550" cy="1048039"/>
          </a:xfrm>
        </p:spPr>
        <p:txBody>
          <a:bodyPr>
            <a:normAutofit/>
          </a:bodyPr>
          <a:lstStyle>
            <a:lvl1pPr>
              <a:defRPr sz="35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6394" y="1491963"/>
            <a:ext cx="5925858" cy="4685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45520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455206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3" hasCustomPrompt="1"/>
          </p:nvPr>
        </p:nvSpPr>
        <p:spPr>
          <a:xfrm>
            <a:off x="5956301" y="936625"/>
            <a:ext cx="4695224" cy="338138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Дополнительная информация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350" y="430860"/>
            <a:ext cx="1621902" cy="416865"/>
          </a:xfrm>
          <a:prstGeom prst="rect">
            <a:avLst/>
          </a:prstGeom>
        </p:spPr>
      </p:pic>
      <p:sp>
        <p:nvSpPr>
          <p:cNvPr id="12" name="Дата 2"/>
          <p:cNvSpPr>
            <a:spLocks noGrp="1"/>
          </p:cNvSpPr>
          <p:nvPr>
            <p:ph type="dt" sz="half" idx="10"/>
          </p:nvPr>
        </p:nvSpPr>
        <p:spPr>
          <a:xfrm>
            <a:off x="266485" y="6455206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833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94"/>
          <a:stretch/>
        </p:blipFill>
        <p:spPr>
          <a:xfrm>
            <a:off x="-6350" y="4562475"/>
            <a:ext cx="12192000" cy="2295525"/>
          </a:xfrm>
          <a:prstGeom prst="rect">
            <a:avLst/>
          </a:prstGeom>
        </p:spPr>
      </p:pic>
      <p:sp>
        <p:nvSpPr>
          <p:cNvPr id="14" name="Прямоугольник 13"/>
          <p:cNvSpPr/>
          <p:nvPr userDrawn="1"/>
        </p:nvSpPr>
        <p:spPr>
          <a:xfrm>
            <a:off x="-6350" y="4562474"/>
            <a:ext cx="12192000" cy="229552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517" y="562598"/>
            <a:ext cx="1946933" cy="500405"/>
          </a:xfrm>
          <a:prstGeom prst="rect">
            <a:avLst/>
          </a:prstGeom>
        </p:spPr>
      </p:pic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>
          <a:xfrm>
            <a:off x="831850" y="6356349"/>
            <a:ext cx="149530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346DA7-549E-4F58-939F-F8EB4345D5C7}" type="datetimeFigureOut">
              <a:rPr lang="ru-RU" smtClean="0"/>
              <a:pPr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552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049488" cy="1048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10440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</a:t>
            </a:r>
          </a:p>
          <a:p>
            <a:pPr lvl="4"/>
            <a:r>
              <a:rPr lang="ru-RU" dirty="0"/>
              <a:t>Пятый</a:t>
            </a: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901880" y="6455135"/>
            <a:ext cx="1980371" cy="268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62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6" r:id="rId6"/>
    <p:sldLayoutId id="2147483665" r:id="rId7"/>
    <p:sldLayoutId id="2147483650" r:id="rId8"/>
    <p:sldLayoutId id="2147483651" r:id="rId9"/>
    <p:sldLayoutId id="2147483664" r:id="rId10"/>
    <p:sldLayoutId id="2147483654" r:id="rId11"/>
    <p:sldLayoutId id="2147483655" r:id="rId12"/>
    <p:sldLayoutId id="2147483667" r:id="rId13"/>
    <p:sldLayoutId id="214748366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 cap="all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Roboto"/>
              </a:rPr>
              <a:t>Ценностная модель подготовки инженера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16.02.2023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Лукьянова Наталия</a:t>
            </a:r>
          </a:p>
          <a:p>
            <a:r>
              <a:rPr lang="ru-RU" dirty="0" err="1" smtClean="0"/>
              <a:t>и.о.директора</a:t>
            </a:r>
            <a:r>
              <a:rPr lang="ru-RU" dirty="0" smtClean="0"/>
              <a:t> ШБИП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201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63" y="542925"/>
            <a:ext cx="11448067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44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0" dirty="0"/>
              <a:t>структура требований к конкурентоспособному </a:t>
            </a:r>
            <a:r>
              <a:rPr lang="ru-RU" sz="2000" b="0" dirty="0" smtClean="0"/>
              <a:t>специалисту</a:t>
            </a:r>
            <a:endParaRPr lang="ru-RU" sz="2000" b="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012" y="1085850"/>
            <a:ext cx="6112002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81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24397" y="1491875"/>
            <a:ext cx="2011680" cy="44764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ЭНЕРГИЯ</a:t>
            </a: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946913" y="1491875"/>
            <a:ext cx="2011680" cy="44764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ПРИРОДНЫЕ РЕСУРСЫ</a:t>
            </a:r>
            <a:endParaRPr lang="ru-RU" sz="16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69429" y="1491875"/>
            <a:ext cx="2011680" cy="44764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ХИМИЯ И ЖИЗНЬ</a:t>
            </a:r>
            <a:endParaRPr lang="ru-RU" sz="1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183632" y="1491875"/>
            <a:ext cx="2011680" cy="44764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НОВЫЕ МАТЕРИАЛЫ</a:t>
            </a:r>
            <a:endParaRPr lang="ru-RU" sz="16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297835" y="1491875"/>
            <a:ext cx="2011680" cy="44764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</a:t>
            </a:r>
            <a:r>
              <a:rPr lang="ru-RU" dirty="0" smtClean="0"/>
              <a:t>-технологии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723" y="773085"/>
            <a:ext cx="540218" cy="565528"/>
          </a:xfrm>
          <a:prstGeom prst="rect">
            <a:avLst/>
          </a:prstGeom>
        </p:spPr>
      </p:pic>
      <p:cxnSp>
        <p:nvCxnSpPr>
          <p:cNvPr id="9" name="Соединительная линия уступом 8"/>
          <p:cNvCxnSpPr>
            <a:stCxn id="7" idx="1"/>
            <a:endCxn id="2" idx="0"/>
          </p:cNvCxnSpPr>
          <p:nvPr/>
        </p:nvCxnSpPr>
        <p:spPr>
          <a:xfrm rot="10800000" flipV="1">
            <a:off x="1830237" y="1055849"/>
            <a:ext cx="3973486" cy="436026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>
            <a:stCxn id="7" idx="1"/>
            <a:endCxn id="3" idx="0"/>
          </p:cNvCxnSpPr>
          <p:nvPr/>
        </p:nvCxnSpPr>
        <p:spPr>
          <a:xfrm rot="10800000" flipV="1">
            <a:off x="3952753" y="1055849"/>
            <a:ext cx="1850970" cy="436026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оединительная линия уступом 12"/>
          <p:cNvCxnSpPr>
            <a:stCxn id="7" idx="3"/>
            <a:endCxn id="6" idx="0"/>
          </p:cNvCxnSpPr>
          <p:nvPr/>
        </p:nvCxnSpPr>
        <p:spPr>
          <a:xfrm>
            <a:off x="6343941" y="1055849"/>
            <a:ext cx="3959734" cy="436026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оединительная линия уступом 14"/>
          <p:cNvCxnSpPr>
            <a:stCxn id="7" idx="3"/>
            <a:endCxn id="5" idx="0"/>
          </p:cNvCxnSpPr>
          <p:nvPr/>
        </p:nvCxnSpPr>
        <p:spPr>
          <a:xfrm>
            <a:off x="6343941" y="1055849"/>
            <a:ext cx="1845531" cy="436026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7" idx="2"/>
            <a:endCxn id="4" idx="0"/>
          </p:cNvCxnSpPr>
          <p:nvPr/>
        </p:nvCxnSpPr>
        <p:spPr>
          <a:xfrm>
            <a:off x="6073832" y="1338613"/>
            <a:ext cx="1437" cy="153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кругленный прямоугольник 24"/>
          <p:cNvSpPr/>
          <p:nvPr/>
        </p:nvSpPr>
        <p:spPr>
          <a:xfrm>
            <a:off x="774518" y="2284977"/>
            <a:ext cx="10485118" cy="549876"/>
          </a:xfrm>
          <a:prstGeom prst="roundRect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2700000" scaled="1"/>
            <a:tileRect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ПОЛИДИСЦИПЛИНЫ</a:t>
            </a:r>
            <a:r>
              <a:rPr lang="ru-RU" sz="1600" dirty="0" smtClean="0"/>
              <a:t> (междисциплинарные с отраслевым блоком)   15 зет</a:t>
            </a:r>
            <a:endParaRPr lang="ru-RU" sz="1600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300991" y="2819456"/>
            <a:ext cx="3510741" cy="282636"/>
          </a:xfrm>
          <a:prstGeom prst="roundRect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Историко-культурный </a:t>
            </a:r>
            <a:r>
              <a:rPr lang="ru-RU" sz="1200" dirty="0" smtClean="0"/>
              <a:t>цикл </a:t>
            </a:r>
            <a:r>
              <a:rPr lang="ru-RU" sz="1200" dirty="0"/>
              <a:t>(5 зет)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616435" y="2947183"/>
            <a:ext cx="3524596" cy="282636"/>
          </a:xfrm>
          <a:prstGeom prst="roundRect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Социально-философский </a:t>
            </a:r>
            <a:r>
              <a:rPr lang="ru-RU" sz="1200" dirty="0" smtClean="0"/>
              <a:t>цикл </a:t>
            </a:r>
            <a:r>
              <a:rPr lang="ru-RU" sz="1200" dirty="0"/>
              <a:t>(5 зет)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048259" y="3083750"/>
            <a:ext cx="3219692" cy="282636"/>
          </a:xfrm>
          <a:prstGeom prst="roundRect">
            <a:avLst/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50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Экономико-правовой цикл (5 зет)</a:t>
            </a:r>
            <a:endParaRPr lang="ru-RU" sz="1200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74518" y="3696446"/>
            <a:ext cx="10485118" cy="549876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ИНЖЕНЕРНОЕ ЛИДЕРСТВО (выбор студента по обязательной программе)   3 зет</a:t>
            </a:r>
            <a:endParaRPr lang="ru-RU" sz="1600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292677" y="4246322"/>
            <a:ext cx="9024852" cy="282636"/>
          </a:xfrm>
          <a:prstGeom prst="roundRect">
            <a:avLst/>
          </a:prstGeom>
          <a:gradFill flip="none" rotWithShape="1">
            <a:gsLst>
              <a:gs pos="0">
                <a:srgbClr val="FFCC66">
                  <a:shade val="30000"/>
                  <a:satMod val="115000"/>
                </a:srgbClr>
              </a:gs>
              <a:gs pos="50000">
                <a:srgbClr val="FFCC66">
                  <a:shade val="67500"/>
                  <a:satMod val="115000"/>
                </a:srgbClr>
              </a:gs>
              <a:gs pos="100000">
                <a:srgbClr val="FFCC66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Авторский модуль (банк 1-5 предложений) (1-3 зет)</a:t>
            </a:r>
            <a:endParaRPr lang="ru-RU" sz="1200" dirty="0"/>
          </a:p>
        </p:txBody>
      </p:sp>
      <p:sp>
        <p:nvSpPr>
          <p:cNvPr id="52" name="Овал 51"/>
          <p:cNvSpPr/>
          <p:nvPr/>
        </p:nvSpPr>
        <p:spPr>
          <a:xfrm rot="20944878">
            <a:off x="8089763" y="4402058"/>
            <a:ext cx="4125443" cy="832513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Интенсивность (циклами / распределенный во времени) и кол-во запусков в год предлагаются преподавателем (на потоке могут быть студенты разных курсов)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822959" y="5617748"/>
            <a:ext cx="10485118" cy="5498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МЯГКИЕ НАВЫКИ (выбор студента за пределами обязательного учебного плана)   2 зет</a:t>
            </a:r>
            <a:endParaRPr lang="ru-RU" sz="1600" dirty="0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349430" y="6167624"/>
            <a:ext cx="9024854" cy="282636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Авторский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тренинг (банк 1-5 предложений)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1-2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зет)</a:t>
            </a:r>
          </a:p>
        </p:txBody>
      </p:sp>
    </p:spTree>
    <p:extLst>
      <p:ext uri="{BB962C8B-B14F-4D97-AF65-F5344CB8AC3E}">
        <p14:creationId xmlns:p14="http://schemas.microsoft.com/office/powerpoint/2010/main" val="344172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Соединительная линия уступом 4"/>
          <p:cNvCxnSpPr/>
          <p:nvPr/>
        </p:nvCxnSpPr>
        <p:spPr>
          <a:xfrm rot="10800000">
            <a:off x="3209025" y="3889495"/>
            <a:ext cx="2863970" cy="698739"/>
          </a:xfrm>
          <a:prstGeom prst="bentConnector3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Соединительная линия уступом 8"/>
          <p:cNvCxnSpPr/>
          <p:nvPr/>
        </p:nvCxnSpPr>
        <p:spPr>
          <a:xfrm flipV="1">
            <a:off x="6107502" y="4873926"/>
            <a:ext cx="2855343" cy="698740"/>
          </a:xfrm>
          <a:prstGeom prst="bentConnector3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40782" y="4703411"/>
            <a:ext cx="223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ИСТОРИКО-КУЛЬТУРНЫЙ </a:t>
            </a:r>
            <a:r>
              <a:rPr lang="ru-RU" sz="1200" b="1" dirty="0" smtClean="0"/>
              <a:t>ЦИКЛ</a:t>
            </a:r>
            <a:endParaRPr lang="ru-RU" sz="1200" b="1" dirty="0" smtClean="0"/>
          </a:p>
        </p:txBody>
      </p:sp>
      <p:sp>
        <p:nvSpPr>
          <p:cNvPr id="52" name="TextBox 51"/>
          <p:cNvSpPr txBox="1"/>
          <p:nvPr/>
        </p:nvSpPr>
        <p:spPr>
          <a:xfrm>
            <a:off x="4675517" y="6323162"/>
            <a:ext cx="301924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ЭНЕРГИЯ</a:t>
            </a:r>
            <a:endParaRPr lang="ru-RU" dirty="0"/>
          </a:p>
        </p:txBody>
      </p:sp>
      <p:sp>
        <p:nvSpPr>
          <p:cNvPr id="54" name="TextBox 53"/>
          <p:cNvSpPr txBox="1"/>
          <p:nvPr/>
        </p:nvSpPr>
        <p:spPr>
          <a:xfrm>
            <a:off x="8172254" y="4897680"/>
            <a:ext cx="97013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/>
              <a:t>история </a:t>
            </a:r>
          </a:p>
          <a:p>
            <a:r>
              <a:rPr lang="ru-RU" sz="1100" b="1" dirty="0" smtClean="0"/>
              <a:t>культура </a:t>
            </a:r>
          </a:p>
          <a:p>
            <a:r>
              <a:rPr lang="ru-RU" sz="1100" b="1" dirty="0" smtClean="0"/>
              <a:t>отрасль</a:t>
            </a:r>
            <a:endParaRPr lang="ru-RU" sz="11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3027872" y="4111702"/>
            <a:ext cx="1475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инженерное лидерство </a:t>
            </a:r>
          </a:p>
        </p:txBody>
      </p:sp>
      <p:sp>
        <p:nvSpPr>
          <p:cNvPr id="62" name="Правая фигурная скобка 61"/>
          <p:cNvSpPr/>
          <p:nvPr/>
        </p:nvSpPr>
        <p:spPr>
          <a:xfrm>
            <a:off x="2497343" y="2902024"/>
            <a:ext cx="602127" cy="1967101"/>
          </a:xfrm>
          <a:prstGeom prst="rightBrace">
            <a:avLst/>
          </a:prstGeom>
          <a:ln>
            <a:prstDash val="lgDashDot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/>
          <p:cNvSpPr txBox="1"/>
          <p:nvPr/>
        </p:nvSpPr>
        <p:spPr>
          <a:xfrm>
            <a:off x="367512" y="3079680"/>
            <a:ext cx="2478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b="1" dirty="0" smtClean="0"/>
          </a:p>
          <a:p>
            <a:pPr algn="ctr"/>
            <a:r>
              <a:rPr lang="ru-RU" sz="1200" b="1" dirty="0" smtClean="0"/>
              <a:t>БАНК АВТОРСКИХ КУРСОВ </a:t>
            </a:r>
          </a:p>
          <a:p>
            <a:pPr algn="ctr"/>
            <a:r>
              <a:rPr lang="ru-RU" sz="1200" b="1" dirty="0" smtClean="0"/>
              <a:t>(</a:t>
            </a:r>
            <a:r>
              <a:rPr lang="ru-RU" sz="1200" b="1" dirty="0"/>
              <a:t>1-2 курс</a:t>
            </a:r>
            <a:r>
              <a:rPr lang="ru-RU" sz="1200" b="1" dirty="0" smtClean="0"/>
              <a:t>)</a:t>
            </a:r>
          </a:p>
          <a:p>
            <a:pPr algn="ctr"/>
            <a:endParaRPr lang="ru-RU" sz="1200" b="1" dirty="0"/>
          </a:p>
          <a:p>
            <a:pPr algn="ctr"/>
            <a:r>
              <a:rPr lang="ru-RU" sz="1200" b="1" dirty="0"/>
              <a:t>линейно или модульно 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+</a:t>
            </a:r>
            <a:endParaRPr lang="ru-RU" sz="1200" b="1" dirty="0"/>
          </a:p>
          <a:p>
            <a:pPr algn="ctr"/>
            <a:r>
              <a:rPr lang="ru-RU" sz="1200" b="1" dirty="0"/>
              <a:t>открытый конкурс</a:t>
            </a:r>
          </a:p>
          <a:p>
            <a:pPr algn="ctr"/>
            <a:endParaRPr lang="ru-RU" sz="1200" b="1" dirty="0"/>
          </a:p>
        </p:txBody>
      </p:sp>
      <p:cxnSp>
        <p:nvCxnSpPr>
          <p:cNvPr id="73" name="Прямая со стрелкой 72"/>
          <p:cNvCxnSpPr/>
          <p:nvPr/>
        </p:nvCxnSpPr>
        <p:spPr>
          <a:xfrm flipV="1">
            <a:off x="6085935" y="1257903"/>
            <a:ext cx="21567" cy="5054398"/>
          </a:xfrm>
          <a:prstGeom prst="straightConnector1">
            <a:avLst/>
          </a:prstGeom>
          <a:ln w="28575">
            <a:solidFill>
              <a:srgbClr val="76B7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009267" y="5274036"/>
            <a:ext cx="2744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МИРОВОЗЗРЕНИЕ</a:t>
            </a:r>
            <a:endParaRPr lang="ru-RU" sz="1600" b="1" dirty="0">
              <a:solidFill>
                <a:srgbClr val="C00000"/>
              </a:solidFill>
            </a:endParaRPr>
          </a:p>
        </p:txBody>
      </p:sp>
      <p:cxnSp>
        <p:nvCxnSpPr>
          <p:cNvPr id="83" name="Соединительная линия уступом 82"/>
          <p:cNvCxnSpPr/>
          <p:nvPr/>
        </p:nvCxnSpPr>
        <p:spPr>
          <a:xfrm rot="10800000">
            <a:off x="3338020" y="1693187"/>
            <a:ext cx="2760232" cy="1003502"/>
          </a:xfrm>
          <a:prstGeom prst="bentConnector3">
            <a:avLst>
              <a:gd name="adj1" fmla="val 50000"/>
            </a:avLst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Соединительная линия уступом 91"/>
          <p:cNvCxnSpPr/>
          <p:nvPr/>
        </p:nvCxnSpPr>
        <p:spPr>
          <a:xfrm flipV="1">
            <a:off x="6092975" y="3104101"/>
            <a:ext cx="2876910" cy="733246"/>
          </a:xfrm>
          <a:prstGeom prst="bentConnector3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Соединительная линия уступом 93"/>
          <p:cNvCxnSpPr/>
          <p:nvPr/>
        </p:nvCxnSpPr>
        <p:spPr>
          <a:xfrm flipV="1">
            <a:off x="6111816" y="1257903"/>
            <a:ext cx="2855343" cy="733245"/>
          </a:xfrm>
          <a:prstGeom prst="bentConnector3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>
            <a:off x="7017141" y="3441940"/>
            <a:ext cx="0" cy="474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7989505" y="3156104"/>
            <a:ext cx="115127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/>
              <a:t>философия</a:t>
            </a:r>
          </a:p>
          <a:p>
            <a:r>
              <a:rPr lang="ru-RU" sz="1100" b="1" dirty="0" smtClean="0"/>
              <a:t>социология</a:t>
            </a:r>
          </a:p>
          <a:p>
            <a:r>
              <a:rPr lang="ru-RU" sz="1100" b="1" dirty="0" smtClean="0"/>
              <a:t>отрасль</a:t>
            </a:r>
            <a:endParaRPr lang="ru-RU" sz="1100" b="1" dirty="0"/>
          </a:p>
        </p:txBody>
      </p:sp>
      <p:sp>
        <p:nvSpPr>
          <p:cNvPr id="105" name="TextBox 104"/>
          <p:cNvSpPr txBox="1"/>
          <p:nvPr/>
        </p:nvSpPr>
        <p:spPr>
          <a:xfrm>
            <a:off x="9121102" y="2896169"/>
            <a:ext cx="223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СОЦИАЛЬНО-ФИЛОСОФСКИЙ </a:t>
            </a:r>
            <a:r>
              <a:rPr lang="ru-RU" sz="1200" b="1" dirty="0" smtClean="0"/>
              <a:t>ЦИКЛ</a:t>
            </a:r>
            <a:endParaRPr lang="ru-RU" sz="1200" b="1" dirty="0" smtClean="0"/>
          </a:p>
        </p:txBody>
      </p:sp>
      <p:sp>
        <p:nvSpPr>
          <p:cNvPr id="107" name="TextBox 106"/>
          <p:cNvSpPr txBox="1"/>
          <p:nvPr/>
        </p:nvSpPr>
        <p:spPr>
          <a:xfrm>
            <a:off x="5329721" y="3489385"/>
            <a:ext cx="2744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МЫШЛЕНИЕ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173876" y="1994433"/>
            <a:ext cx="2744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ДЕЯТЕЛЬНОСТЬ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8135133" y="1344523"/>
            <a:ext cx="106471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/>
              <a:t>экономика</a:t>
            </a:r>
          </a:p>
          <a:p>
            <a:r>
              <a:rPr lang="ru-RU" sz="1100" b="1" dirty="0" smtClean="0"/>
              <a:t>право</a:t>
            </a:r>
          </a:p>
          <a:p>
            <a:r>
              <a:rPr lang="ru-RU" sz="1100" b="1" dirty="0" smtClean="0"/>
              <a:t>отрасль</a:t>
            </a:r>
            <a:endParaRPr lang="ru-RU" sz="1100" b="1" dirty="0"/>
          </a:p>
        </p:txBody>
      </p:sp>
      <p:sp>
        <p:nvSpPr>
          <p:cNvPr id="117" name="TextBox 116"/>
          <p:cNvSpPr txBox="1"/>
          <p:nvPr/>
        </p:nvSpPr>
        <p:spPr>
          <a:xfrm>
            <a:off x="8930718" y="1061445"/>
            <a:ext cx="223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ЭКОНОМИКО-ПРАВОВОЙ  </a:t>
            </a:r>
            <a:r>
              <a:rPr lang="ru-RU" sz="1200" b="1" dirty="0" smtClean="0"/>
              <a:t>ЦИКЛ</a:t>
            </a:r>
            <a:endParaRPr lang="ru-RU" sz="1200" b="1" dirty="0" smtClean="0"/>
          </a:p>
        </p:txBody>
      </p:sp>
      <p:sp>
        <p:nvSpPr>
          <p:cNvPr id="120" name="TextBox 119"/>
          <p:cNvSpPr txBox="1"/>
          <p:nvPr/>
        </p:nvSpPr>
        <p:spPr>
          <a:xfrm>
            <a:off x="464422" y="859775"/>
            <a:ext cx="2478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b="1" dirty="0" smtClean="0"/>
          </a:p>
          <a:p>
            <a:pPr algn="ctr"/>
            <a:r>
              <a:rPr lang="ru-RU" sz="1200" b="1" dirty="0" smtClean="0"/>
              <a:t>БАНК АВТОРСКИХ КУРСОВ </a:t>
            </a:r>
          </a:p>
          <a:p>
            <a:pPr algn="ctr"/>
            <a:r>
              <a:rPr lang="ru-RU" sz="1200" b="1" dirty="0" smtClean="0"/>
              <a:t>(3-4 </a:t>
            </a:r>
            <a:r>
              <a:rPr lang="ru-RU" sz="1200" b="1" dirty="0"/>
              <a:t>курс)</a:t>
            </a:r>
          </a:p>
          <a:p>
            <a:pPr algn="ctr"/>
            <a:endParaRPr lang="ru-RU" sz="1200" b="1" dirty="0" smtClean="0"/>
          </a:p>
          <a:p>
            <a:pPr algn="ctr"/>
            <a:r>
              <a:rPr lang="ru-RU" sz="1200" b="1" dirty="0" smtClean="0"/>
              <a:t>линейно или модульно </a:t>
            </a:r>
          </a:p>
          <a:p>
            <a:pPr algn="ctr"/>
            <a:r>
              <a:rPr lang="ru-RU" sz="1200" b="1" dirty="0" smtClean="0"/>
              <a:t>+</a:t>
            </a:r>
          </a:p>
          <a:p>
            <a:pPr algn="ctr"/>
            <a:r>
              <a:rPr lang="ru-RU" sz="1200" b="1" dirty="0" smtClean="0"/>
              <a:t>открытый конкурс</a:t>
            </a:r>
            <a:endParaRPr lang="ru-RU" sz="1200" b="1" dirty="0"/>
          </a:p>
        </p:txBody>
      </p:sp>
      <p:sp>
        <p:nvSpPr>
          <p:cNvPr id="121" name="Правая фигурная скобка 120"/>
          <p:cNvSpPr/>
          <p:nvPr/>
        </p:nvSpPr>
        <p:spPr>
          <a:xfrm>
            <a:off x="2529174" y="705669"/>
            <a:ext cx="628518" cy="1998685"/>
          </a:xfrm>
          <a:prstGeom prst="rightBrac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TextBox 124"/>
          <p:cNvSpPr txBox="1"/>
          <p:nvPr/>
        </p:nvSpPr>
        <p:spPr>
          <a:xfrm>
            <a:off x="3610154" y="242291"/>
            <a:ext cx="5149969" cy="73866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76B729"/>
                </a:solidFill>
              </a:rPr>
              <a:t>Тренинги на развитие мягких навыков </a:t>
            </a:r>
            <a:endParaRPr lang="en-US" sz="1400" b="1" i="1" dirty="0" smtClean="0">
              <a:solidFill>
                <a:srgbClr val="76B729"/>
              </a:solidFill>
            </a:endParaRPr>
          </a:p>
          <a:p>
            <a:pPr algn="ctr"/>
            <a:r>
              <a:rPr lang="ru-RU" sz="1400" b="1" i="1" dirty="0" smtClean="0">
                <a:solidFill>
                  <a:srgbClr val="76B729"/>
                </a:solidFill>
              </a:rPr>
              <a:t>(</a:t>
            </a:r>
            <a:r>
              <a:rPr lang="en-US" sz="1400" b="1" i="1" dirty="0" smtClean="0">
                <a:solidFill>
                  <a:srgbClr val="76B729"/>
                </a:solidFill>
              </a:rPr>
              <a:t>Soft-skills</a:t>
            </a:r>
            <a:r>
              <a:rPr lang="ru-RU" sz="1400" b="1" i="1" dirty="0" smtClean="0">
                <a:solidFill>
                  <a:srgbClr val="76B729"/>
                </a:solidFill>
              </a:rPr>
              <a:t>)</a:t>
            </a:r>
          </a:p>
          <a:p>
            <a:pPr algn="ctr"/>
            <a:r>
              <a:rPr lang="ru-RU" sz="1400" i="1" dirty="0" smtClean="0">
                <a:solidFill>
                  <a:srgbClr val="76B729"/>
                </a:solidFill>
              </a:rPr>
              <a:t>(на любом курсе)</a:t>
            </a:r>
            <a:endParaRPr lang="ru-RU" sz="1400" i="1" dirty="0">
              <a:solidFill>
                <a:srgbClr val="76B729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059994" y="1804716"/>
            <a:ext cx="1475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инженерное лидерство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39577" y="821858"/>
            <a:ext cx="548292" cy="5240164"/>
          </a:xfrm>
          <a:prstGeom prst="rect">
            <a:avLst/>
          </a:prstGeom>
          <a:noFill/>
          <a:ln>
            <a:noFill/>
            <a:prstDash val="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wordArtVert"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C00000"/>
                </a:solidFill>
              </a:rPr>
              <a:t>полидисциплины</a:t>
            </a:r>
            <a:endParaRPr lang="ru-RU" sz="2000" b="1" dirty="0">
              <a:solidFill>
                <a:srgbClr val="C00000"/>
              </a:solidFill>
            </a:endParaRPr>
          </a:p>
        </p:txBody>
      </p:sp>
      <p:cxnSp>
        <p:nvCxnSpPr>
          <p:cNvPr id="10" name="Соединительная линия уступом 9"/>
          <p:cNvCxnSpPr/>
          <p:nvPr/>
        </p:nvCxnSpPr>
        <p:spPr>
          <a:xfrm rot="10800000">
            <a:off x="3174744" y="3309616"/>
            <a:ext cx="2162109" cy="506330"/>
          </a:xfrm>
          <a:prstGeom prst="bentConnector3">
            <a:avLst/>
          </a:prstGeom>
          <a:ln>
            <a:solidFill>
              <a:srgbClr val="76B729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оединительная линия уступом 11"/>
          <p:cNvCxnSpPr>
            <a:stCxn id="81" idx="1"/>
          </p:cNvCxnSpPr>
          <p:nvPr/>
        </p:nvCxnSpPr>
        <p:spPr>
          <a:xfrm rot="10800000">
            <a:off x="3099473" y="4667251"/>
            <a:ext cx="1909795" cy="776063"/>
          </a:xfrm>
          <a:prstGeom prst="bentConnector3">
            <a:avLst/>
          </a:prstGeom>
          <a:ln>
            <a:solidFill>
              <a:srgbClr val="76B729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оединительная линия уступом 14"/>
          <p:cNvCxnSpPr/>
          <p:nvPr/>
        </p:nvCxnSpPr>
        <p:spPr>
          <a:xfrm rot="10800000">
            <a:off x="3268138" y="2350922"/>
            <a:ext cx="2110944" cy="1114298"/>
          </a:xfrm>
          <a:prstGeom prst="bentConnector3">
            <a:avLst/>
          </a:prstGeom>
          <a:ln>
            <a:solidFill>
              <a:srgbClr val="76B729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/>
          <p:nvPr/>
        </p:nvCxnSpPr>
        <p:spPr>
          <a:xfrm rot="10800000">
            <a:off x="3218778" y="1144833"/>
            <a:ext cx="2016983" cy="1034220"/>
          </a:xfrm>
          <a:prstGeom prst="bentConnector3">
            <a:avLst/>
          </a:prstGeom>
          <a:ln>
            <a:solidFill>
              <a:srgbClr val="76B729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3709" y="5995583"/>
            <a:ext cx="4153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ПРИМЕР ТРАЕКТОРИИ ОБУЧЕНИЯ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6679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1176" y="509885"/>
            <a:ext cx="8515350" cy="646331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/>
              <a:t>Университетская </a:t>
            </a:r>
            <a:r>
              <a:rPr lang="ru-RU" dirty="0"/>
              <a:t>среда для выполнения воспитательной функции должна быть ценностно образующей - творчество на основе </a:t>
            </a:r>
            <a:r>
              <a:rPr lang="ru-RU" dirty="0" smtClean="0"/>
              <a:t>знания: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09624" y="1399312"/>
            <a:ext cx="1067752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dirty="0" smtClean="0"/>
              <a:t>воспитывает </a:t>
            </a:r>
            <a:r>
              <a:rPr lang="ru-RU" dirty="0"/>
              <a:t>ценность и уважение студента и работника вуза к знанию теоретическому, </a:t>
            </a:r>
            <a:endParaRPr lang="ru-RU" dirty="0" smtClean="0"/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dirty="0" smtClean="0"/>
              <a:t>обеспечивает </a:t>
            </a:r>
            <a:r>
              <a:rPr lang="ru-RU" dirty="0" err="1"/>
              <a:t>деятельностную</a:t>
            </a:r>
            <a:r>
              <a:rPr lang="ru-RU" dirty="0"/>
              <a:t> компоненту, т.е. первоначальное утвердительное «могу» студента, </a:t>
            </a:r>
            <a:endParaRPr lang="ru-RU" dirty="0" smtClean="0"/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dirty="0" smtClean="0"/>
              <a:t>предполагает </a:t>
            </a:r>
            <a:r>
              <a:rPr lang="ru-RU" dirty="0"/>
              <a:t>доверие и интерес студента к окружающей </a:t>
            </a:r>
            <a:r>
              <a:rPr lang="ru-RU" dirty="0" smtClean="0"/>
              <a:t>среде,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dirty="0" smtClean="0"/>
              <a:t>поддерживает </a:t>
            </a:r>
            <a:r>
              <a:rPr lang="ru-RU" dirty="0"/>
              <a:t>естественную мотивацию студентов и работников к деятельности, - предполагает наличие системного комплекса мероприятий, пропагандирующих и воспитывающих стремление к получению результатов на основе творческой деятельности, </a:t>
            </a:r>
            <a:endParaRPr lang="ru-RU" dirty="0" smtClean="0"/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dirty="0" smtClean="0"/>
              <a:t>способствует </a:t>
            </a:r>
            <a:r>
              <a:rPr lang="ru-RU" dirty="0"/>
              <a:t>формированию ответственной и зрелой личности, способной аргументированно и ясно выразить собственную позицию, а также способной к открытому диалогу, в </a:t>
            </a:r>
            <a:r>
              <a:rPr lang="ru-RU" dirty="0" err="1"/>
              <a:t>т.ч</a:t>
            </a:r>
            <a:r>
              <a:rPr lang="ru-RU" dirty="0"/>
              <a:t>. межнациональному, </a:t>
            </a:r>
            <a:endParaRPr lang="ru-RU" dirty="0" smtClean="0"/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dirty="0" smtClean="0"/>
              <a:t>поощряет </a:t>
            </a:r>
            <a:r>
              <a:rPr lang="ru-RU" dirty="0"/>
              <a:t>студенческие инициативы и ошибки в области профессиональной деятельности, </a:t>
            </a:r>
            <a:endParaRPr lang="ru-RU" dirty="0" smtClean="0"/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dirty="0" smtClean="0"/>
              <a:t>открыта </a:t>
            </a:r>
            <a:r>
              <a:rPr lang="ru-RU" dirty="0"/>
              <a:t>изменениям, критике, обратной связи и дискуссии, приветствует выражение и столкновение различных мировоззренческих позиций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522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3367" y="571488"/>
            <a:ext cx="923931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Students were from Russian (20-21 year)</a:t>
            </a:r>
          </a:p>
          <a:p>
            <a:r>
              <a:rPr lang="en-US" sz="3200" dirty="0"/>
              <a:t>(</a:t>
            </a:r>
            <a:r>
              <a:rPr lang="en-GB" sz="3200" b="1" dirty="0"/>
              <a:t>Tomsk Polytechnic University</a:t>
            </a:r>
            <a:r>
              <a:rPr lang="en-US" sz="3200" b="1" dirty="0"/>
              <a:t>) – Program is industrial design.</a:t>
            </a:r>
          </a:p>
          <a:p>
            <a:endParaRPr lang="en-US" sz="3200" b="1" dirty="0"/>
          </a:p>
          <a:p>
            <a:r>
              <a:rPr lang="en-US" sz="3200" b="1" dirty="0"/>
              <a:t>Creative work – 56 </a:t>
            </a:r>
          </a:p>
          <a:p>
            <a:endParaRPr lang="en-US" sz="3200" b="1" dirty="0"/>
          </a:p>
          <a:p>
            <a:r>
              <a:rPr lang="en-US" sz="3200" b="1" dirty="0"/>
              <a:t> </a:t>
            </a:r>
          </a:p>
          <a:p>
            <a:endParaRPr lang="en-US" sz="3200" dirty="0"/>
          </a:p>
          <a:p>
            <a:endParaRPr lang="en-US" sz="3200" dirty="0"/>
          </a:p>
          <a:p>
            <a:endParaRPr lang="ru-RU" sz="3200" dirty="0"/>
          </a:p>
        </p:txBody>
      </p:sp>
      <p:pic>
        <p:nvPicPr>
          <p:cNvPr id="2050" name="Picture 2" descr="C:\Documents and Settings\Наташа\Рабочий стол\new_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55545" y="4286256"/>
            <a:ext cx="7194420" cy="1626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67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365125"/>
            <a:ext cx="9680781" cy="1048039"/>
          </a:xfrm>
        </p:spPr>
        <p:txBody>
          <a:bodyPr>
            <a:noAutofit/>
          </a:bodyPr>
          <a:lstStyle/>
          <a:p>
            <a:pPr algn="l"/>
            <a:r>
              <a:rPr lang="en-US" sz="3733" dirty="0"/>
              <a:t>Classification of creative works</a:t>
            </a:r>
            <a:endParaRPr lang="ru-RU" sz="3733" dirty="0">
              <a:solidFill>
                <a:srgbClr val="60A82A"/>
              </a:solidFill>
              <a:cs typeface="Verdana" panose="020B0604030504040204" pitchFamily="3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4294967295"/>
          </p:nvPr>
        </p:nvSpPr>
        <p:spPr>
          <a:xfrm>
            <a:off x="485775" y="1624153"/>
            <a:ext cx="5048250" cy="641350"/>
          </a:xfrm>
        </p:spPr>
        <p:txBody>
          <a:bodyPr>
            <a:noAutofit/>
          </a:bodyPr>
          <a:lstStyle/>
          <a:p>
            <a:r>
              <a:rPr lang="en-US" sz="2400" b="1" dirty="0"/>
              <a:t>Positive future orientation</a:t>
            </a:r>
            <a:endParaRPr lang="ru-RU" sz="24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6429672" y="1497013"/>
            <a:ext cx="5715000" cy="641350"/>
          </a:xfrm>
        </p:spPr>
        <p:txBody>
          <a:bodyPr>
            <a:normAutofit/>
          </a:bodyPr>
          <a:lstStyle/>
          <a:p>
            <a:r>
              <a:rPr lang="en-US" sz="2400" b="1" dirty="0"/>
              <a:t>Negative future orientation</a:t>
            </a:r>
            <a:endParaRPr lang="ru-RU" sz="2400" b="1" dirty="0"/>
          </a:p>
        </p:txBody>
      </p:sp>
      <p:pic>
        <p:nvPicPr>
          <p:cNvPr id="3074" name="Picture 2" descr="C:\Documents and Settings\Наташа\Рабочий стол\grystnii-smailik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1251" y="2476493"/>
            <a:ext cx="3778259" cy="3714776"/>
          </a:xfrm>
          <a:prstGeom prst="rect">
            <a:avLst/>
          </a:prstGeom>
          <a:noFill/>
        </p:spPr>
      </p:pic>
      <p:pic>
        <p:nvPicPr>
          <p:cNvPr id="3075" name="Picture 3" descr="C:\Documents and Settings\Наташа\Рабочий стол\45168950-happy-smiley-emotic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467" y="2476493"/>
            <a:ext cx="3714776" cy="3714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026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52465" y="260350"/>
            <a:ext cx="8477250" cy="773113"/>
          </a:xfrm>
        </p:spPr>
        <p:txBody>
          <a:bodyPr>
            <a:noAutofit/>
          </a:bodyPr>
          <a:lstStyle/>
          <a:p>
            <a:pPr algn="l"/>
            <a:r>
              <a:rPr lang="en-GB" sz="3200" dirty="0">
                <a:solidFill>
                  <a:srgbClr val="69BA2E"/>
                </a:solidFill>
                <a:cs typeface="Verdana" panose="020B0604030504040204" pitchFamily="34" charset="0"/>
              </a:rPr>
              <a:t>Examples of negative </a:t>
            </a:r>
            <a:r>
              <a:rPr lang="en-US" sz="3200" dirty="0">
                <a:solidFill>
                  <a:srgbClr val="69BA2E"/>
                </a:solidFill>
              </a:rPr>
              <a:t>future </a:t>
            </a:r>
            <a:r>
              <a:rPr lang="en-US" sz="3200" dirty="0" smtClean="0">
                <a:solidFill>
                  <a:srgbClr val="69BA2E"/>
                </a:solidFill>
              </a:rPr>
              <a:t>orientation</a:t>
            </a:r>
            <a:endParaRPr lang="ru-RU" sz="3200" dirty="0">
              <a:solidFill>
                <a:srgbClr val="60A82A"/>
              </a:solidFill>
              <a:cs typeface="Verdana" panose="020B0604030504040204" pitchFamily="34" charset="0"/>
            </a:endParaRPr>
          </a:p>
        </p:txBody>
      </p:sp>
      <p:pic>
        <p:nvPicPr>
          <p:cNvPr id="6" name="Picture 2" descr="семити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0" r="12060"/>
          <a:stretch>
            <a:fillRect/>
          </a:stretch>
        </p:blipFill>
        <p:spPr bwMode="auto">
          <a:xfrm>
            <a:off x="8407566" y="1514385"/>
            <a:ext cx="3019408" cy="281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02 _Щербакова.jpg"/>
          <p:cNvPicPr>
            <a:picLocks noChangeAspect="1"/>
          </p:cNvPicPr>
          <p:nvPr/>
        </p:nvPicPr>
        <p:blipFill>
          <a:blip r:embed="rId4" cstate="print"/>
          <a:srcRect l="12972" r="12972"/>
          <a:stretch>
            <a:fillRect/>
          </a:stretch>
        </p:blipFill>
        <p:spPr>
          <a:xfrm>
            <a:off x="400015" y="1278725"/>
            <a:ext cx="3009935" cy="2971673"/>
          </a:xfrm>
          <a:prstGeom prst="rect">
            <a:avLst/>
          </a:prstGeom>
        </p:spPr>
      </p:pic>
      <p:pic>
        <p:nvPicPr>
          <p:cNvPr id="11" name="Рисунок 10" descr="таракан 5.jpg"/>
          <p:cNvPicPr>
            <a:picLocks noChangeAspect="1"/>
          </p:cNvPicPr>
          <p:nvPr/>
        </p:nvPicPr>
        <p:blipFill>
          <a:blip r:embed="rId5" cstate="print"/>
          <a:srcRect t="17681" b="17681"/>
          <a:stretch>
            <a:fillRect/>
          </a:stretch>
        </p:blipFill>
        <p:spPr>
          <a:xfrm>
            <a:off x="8283741" y="4495660"/>
            <a:ext cx="3555834" cy="1809750"/>
          </a:xfrm>
          <a:prstGeom prst="rect">
            <a:avLst/>
          </a:prstGeom>
        </p:spPr>
      </p:pic>
      <p:pic>
        <p:nvPicPr>
          <p:cNvPr id="15" name="Рисунок 14" descr="F:\Творческие_работа_Семиотика_2019\Надеина_человек будущего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7058" y="1278725"/>
            <a:ext cx="4095750" cy="3463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Бринюк_8Д51(2).JPG"/>
          <p:cNvPicPr>
            <a:picLocks noChangeAspect="1"/>
          </p:cNvPicPr>
          <p:nvPr/>
        </p:nvPicPr>
        <p:blipFill>
          <a:blip r:embed="rId7" cstate="print"/>
          <a:srcRect l="2849" r="2849"/>
          <a:stretch>
            <a:fillRect/>
          </a:stretch>
        </p:blipFill>
        <p:spPr>
          <a:xfrm>
            <a:off x="952465" y="3990962"/>
            <a:ext cx="3467366" cy="2595519"/>
          </a:xfrm>
          <a:prstGeom prst="rect">
            <a:avLst/>
          </a:prstGeom>
        </p:spPr>
      </p:pic>
      <p:pic>
        <p:nvPicPr>
          <p:cNvPr id="17" name="Рисунок 16" descr="F:\Творческие_работа_Семиотика_2019\Паршакова.pn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05425" y="4208252"/>
            <a:ext cx="3406782" cy="244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775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457040"/>
            <a:ext cx="7715250" cy="773113"/>
          </a:xfrm>
        </p:spPr>
        <p:txBody>
          <a:bodyPr>
            <a:noAutofit/>
          </a:bodyPr>
          <a:lstStyle/>
          <a:p>
            <a:pPr algn="l"/>
            <a:r>
              <a:rPr lang="en-GB" sz="2667" dirty="0">
                <a:solidFill>
                  <a:srgbClr val="69BA2E"/>
                </a:solidFill>
                <a:cs typeface="Verdana" panose="020B0604030504040204" pitchFamily="34" charset="0"/>
              </a:rPr>
              <a:t>Examples of positive </a:t>
            </a:r>
            <a:r>
              <a:rPr lang="en-US" sz="2667" dirty="0">
                <a:solidFill>
                  <a:srgbClr val="69BA2E"/>
                </a:solidFill>
              </a:rPr>
              <a:t>future </a:t>
            </a:r>
            <a:r>
              <a:rPr lang="en-US" sz="2667" dirty="0" smtClean="0">
                <a:solidFill>
                  <a:srgbClr val="69BA2E"/>
                </a:solidFill>
              </a:rPr>
              <a:t>orientation</a:t>
            </a:r>
            <a:endParaRPr lang="ru-RU" sz="2667" dirty="0">
              <a:solidFill>
                <a:srgbClr val="60A82A"/>
              </a:solidFill>
              <a:cs typeface="Verdana" panose="020B0604030504040204" pitchFamily="34" charset="0"/>
            </a:endParaRPr>
          </a:p>
        </p:txBody>
      </p:sp>
      <p:pic>
        <p:nvPicPr>
          <p:cNvPr id="14" name="Рисунок 13" descr="F:\Творческие_работа_Семиотика_2019\Можейкина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1326915"/>
            <a:ext cx="3950694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Минчук А 8д41 зачетная работа.jpg"/>
          <p:cNvPicPr>
            <a:picLocks noChangeAspect="1"/>
          </p:cNvPicPr>
          <p:nvPr/>
        </p:nvPicPr>
        <p:blipFill>
          <a:blip r:embed="rId4"/>
          <a:srcRect t="8765" b="8765"/>
          <a:stretch>
            <a:fillRect/>
          </a:stretch>
        </p:blipFill>
        <p:spPr>
          <a:xfrm flipH="1">
            <a:off x="6312551" y="1326915"/>
            <a:ext cx="4803947" cy="2444464"/>
          </a:xfrm>
          <a:prstGeom prst="rect">
            <a:avLst/>
          </a:prstGeom>
        </p:spPr>
      </p:pic>
      <p:pic>
        <p:nvPicPr>
          <p:cNvPr id="16" name="Рисунок 15" descr="Хазюрова_8Д41_Зачетная работа.jpg"/>
          <p:cNvPicPr>
            <a:picLocks noChangeAspect="1"/>
          </p:cNvPicPr>
          <p:nvPr/>
        </p:nvPicPr>
        <p:blipFill>
          <a:blip r:embed="rId5" cstate="print"/>
          <a:srcRect t="14001" b="14001"/>
          <a:stretch>
            <a:fillRect/>
          </a:stretch>
        </p:blipFill>
        <p:spPr>
          <a:xfrm>
            <a:off x="5331422" y="4028037"/>
            <a:ext cx="4718275" cy="2566990"/>
          </a:xfrm>
          <a:prstGeom prst="rect">
            <a:avLst/>
          </a:prstGeom>
        </p:spPr>
      </p:pic>
      <p:pic>
        <p:nvPicPr>
          <p:cNvPr id="17" name="Рисунок 16" descr="Козлова Л.jpg"/>
          <p:cNvPicPr>
            <a:picLocks noChangeAspect="1"/>
          </p:cNvPicPr>
          <p:nvPr/>
        </p:nvPicPr>
        <p:blipFill>
          <a:blip r:embed="rId6" cstate="print"/>
          <a:srcRect l="12500" r="12500"/>
          <a:stretch>
            <a:fillRect/>
          </a:stretch>
        </p:blipFill>
        <p:spPr>
          <a:xfrm>
            <a:off x="335415" y="3695687"/>
            <a:ext cx="3428692" cy="266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3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r="2890"/>
          <a:stretch/>
        </p:blipFill>
        <p:spPr>
          <a:xfrm>
            <a:off x="1666875" y="1117703"/>
            <a:ext cx="4503559" cy="3377670"/>
          </a:xfrm>
          <a:prstGeom prst="rect">
            <a:avLst/>
          </a:prstGeom>
        </p:spPr>
      </p:pic>
      <p:pic>
        <p:nvPicPr>
          <p:cNvPr id="8" name="Picture 2" descr="C:\Documents and Settings\Наташа\Рабочий стол\Творческ. работы _2018емиотика\8Д61\Анашкина.Человек в будущем.jpg"/>
          <p:cNvPicPr>
            <a:picLocks noChangeAspect="1" noChangeArrowheads="1"/>
          </p:cNvPicPr>
          <p:nvPr/>
        </p:nvPicPr>
        <p:blipFill>
          <a:blip r:embed="rId4"/>
          <a:srcRect l="13125" r="13125"/>
          <a:stretch>
            <a:fillRect/>
          </a:stretch>
        </p:blipFill>
        <p:spPr bwMode="auto">
          <a:xfrm>
            <a:off x="5915039" y="4019550"/>
            <a:ext cx="4530293" cy="262697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07435" y="152379"/>
            <a:ext cx="3424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First group: man is man</a:t>
            </a:r>
            <a:endParaRPr lang="ru-RU" sz="2400" b="1" dirty="0"/>
          </a:p>
        </p:txBody>
      </p:sp>
      <p:pic>
        <p:nvPicPr>
          <p:cNvPr id="10" name="Рисунок 9" descr="парк2.jpg"/>
          <p:cNvPicPr>
            <a:picLocks noChangeAspect="1"/>
          </p:cNvPicPr>
          <p:nvPr/>
        </p:nvPicPr>
        <p:blipFill>
          <a:blip r:embed="rId5" cstate="print"/>
          <a:srcRect t="9280" b="9280"/>
          <a:stretch>
            <a:fillRect/>
          </a:stretch>
        </p:blipFill>
        <p:spPr>
          <a:xfrm>
            <a:off x="6762764" y="1449562"/>
            <a:ext cx="4229085" cy="2152403"/>
          </a:xfrm>
          <a:prstGeom prst="round2SameRect">
            <a:avLst>
              <a:gd name="adj1" fmla="val 7101"/>
              <a:gd name="adj2" fmla="val 0"/>
            </a:avLst>
          </a:prstGeom>
        </p:spPr>
      </p:pic>
      <p:pic>
        <p:nvPicPr>
          <p:cNvPr id="11" name="Рисунок 10" descr="Бринюк_8Д51 1.JPG"/>
          <p:cNvPicPr>
            <a:picLocks noChangeAspect="1"/>
          </p:cNvPicPr>
          <p:nvPr/>
        </p:nvPicPr>
        <p:blipFill>
          <a:blip r:embed="rId6" cstate="print"/>
          <a:srcRect l="2849" r="2849"/>
          <a:stretch>
            <a:fillRect/>
          </a:stretch>
        </p:blipFill>
        <p:spPr>
          <a:xfrm>
            <a:off x="390525" y="4275434"/>
            <a:ext cx="3161456" cy="237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3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191" y="289997"/>
            <a:ext cx="9048809" cy="157900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659781" y="3094038"/>
            <a:ext cx="7503144" cy="32532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• глобализация экономики, усиление академической и трудовой мобильности, что требует сопоставимости квалификаций работников;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инновации и развитие новых технологий, приводящие к быстрым изменениям в промышленном производстве, экономике и социальной сфере;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интернационализация в сфере образования; экономические кризисы и угроза безработицы; негативные демографические тенденции;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устаревание и необходимость модернизации ряда профессий, возникновение новых профессий;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развитие корпоративных систем подготовки кадров.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458200" y="2952661"/>
            <a:ext cx="3514724" cy="147732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«Сейчас пришло время, когда настоящее на наших глазах превращается в будущее»</a:t>
            </a:r>
            <a:b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Айзек Азимов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1474" y="719435"/>
            <a:ext cx="8582025" cy="953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i="1" dirty="0" smtClean="0"/>
              <a:t>ВНЕШНИЕ ВЫЗОВЫ, ВЛИЯЮЩИЕ НА ПЕРСПЕКТИВЫ РАЗВИТИЯ СИСТЕМЫ ОБРАЗОВАНИЯ В РОССИЙСКОЙ ФЕДЕРАЦИИ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226034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0987" y="388275"/>
            <a:ext cx="8277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Second group: the human body is represented by</a:t>
            </a:r>
            <a:r>
              <a:rPr lang="ru-RU" sz="2400" b="1" dirty="0"/>
              <a:t> “</a:t>
            </a:r>
            <a:r>
              <a:rPr lang="en-US" sz="2400" b="1" dirty="0"/>
              <a:t>parts</a:t>
            </a:r>
            <a:r>
              <a:rPr lang="ru-RU" sz="2400" b="1" dirty="0"/>
              <a:t>”</a:t>
            </a:r>
            <a:endParaRPr lang="ru-RU" sz="2400" b="1" dirty="0"/>
          </a:p>
        </p:txBody>
      </p:sp>
      <p:pic>
        <p:nvPicPr>
          <p:cNvPr id="6" name="Рисунок 5" descr="Информационный накопитель1.jpg"/>
          <p:cNvPicPr>
            <a:picLocks noChangeAspect="1"/>
          </p:cNvPicPr>
          <p:nvPr/>
        </p:nvPicPr>
        <p:blipFill>
          <a:blip r:embed="rId2" cstate="print"/>
          <a:srcRect t="32004" b="32004"/>
          <a:stretch>
            <a:fillRect/>
          </a:stretch>
        </p:blipFill>
        <p:spPr>
          <a:xfrm>
            <a:off x="380987" y="1447788"/>
            <a:ext cx="5252643" cy="2673345"/>
          </a:xfrm>
          <a:prstGeom prst="rect">
            <a:avLst/>
          </a:prstGeom>
        </p:spPr>
      </p:pic>
      <p:pic>
        <p:nvPicPr>
          <p:cNvPr id="7" name="Рисунок 6" descr="Без имени-1.jpg"/>
          <p:cNvPicPr>
            <a:picLocks noChangeAspect="1"/>
          </p:cNvPicPr>
          <p:nvPr/>
        </p:nvPicPr>
        <p:blipFill>
          <a:blip r:embed="rId3" cstate="print"/>
          <a:srcRect t="14002" b="14002"/>
          <a:stretch>
            <a:fillRect/>
          </a:stretch>
        </p:blipFill>
        <p:spPr>
          <a:xfrm>
            <a:off x="3007308" y="3600449"/>
            <a:ext cx="5801664" cy="29527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0" r="21850"/>
          <a:stretch>
            <a:fillRect/>
          </a:stretch>
        </p:blipFill>
        <p:spPr>
          <a:xfrm>
            <a:off x="8243684" y="1517705"/>
            <a:ext cx="3191609" cy="311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1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98819" y="342880"/>
            <a:ext cx="7487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The third group: human body is schematic</a:t>
            </a:r>
            <a:endParaRPr lang="ru-RU" sz="2400" dirty="0"/>
          </a:p>
        </p:txBody>
      </p:sp>
      <p:pic>
        <p:nvPicPr>
          <p:cNvPr id="13" name="Picture 2" descr="семиотика зач рабо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64" y="1523987"/>
            <a:ext cx="4506997" cy="314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9" r="19869"/>
          <a:stretch>
            <a:fillRect/>
          </a:stretch>
        </p:blipFill>
        <p:spPr>
          <a:xfrm>
            <a:off x="8286766" y="1523988"/>
            <a:ext cx="3525313" cy="328413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b="3415"/>
          <a:stretch>
            <a:fillRect/>
          </a:stretch>
        </p:blipFill>
        <p:spPr>
          <a:xfrm>
            <a:off x="5143493" y="2762245"/>
            <a:ext cx="3429024" cy="348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9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47715" y="361930"/>
            <a:ext cx="7686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The fourth group: the image of a cybernetic organism</a:t>
            </a:r>
            <a:endParaRPr lang="ru-RU" sz="2400" dirty="0"/>
          </a:p>
        </p:txBody>
      </p:sp>
      <p:pic>
        <p:nvPicPr>
          <p:cNvPr id="14" name="Содержимое 3" descr="Исход2Вариант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089" y="1362062"/>
            <a:ext cx="3242181" cy="2476513"/>
          </a:xfrm>
        </p:spPr>
      </p:pic>
      <p:pic>
        <p:nvPicPr>
          <p:cNvPr id="15" name="Рисунок 14" descr="Дё_семиотика.jpg"/>
          <p:cNvPicPr>
            <a:picLocks noChangeAspect="1"/>
          </p:cNvPicPr>
          <p:nvPr/>
        </p:nvPicPr>
        <p:blipFill>
          <a:blip r:embed="rId3" cstate="print"/>
          <a:srcRect t="4756" b="4756"/>
          <a:stretch>
            <a:fillRect/>
          </a:stretch>
        </p:blipFill>
        <p:spPr>
          <a:xfrm>
            <a:off x="3943357" y="1295387"/>
            <a:ext cx="4977079" cy="2543188"/>
          </a:xfrm>
          <a:prstGeom prst="rect">
            <a:avLst/>
          </a:prstGeom>
        </p:spPr>
      </p:pic>
      <p:pic>
        <p:nvPicPr>
          <p:cNvPr id="16" name="Рисунок 15" descr="Хазюрова_8Д41_Зачетная работа.jpg"/>
          <p:cNvPicPr>
            <a:picLocks noChangeAspect="1"/>
          </p:cNvPicPr>
          <p:nvPr/>
        </p:nvPicPr>
        <p:blipFill>
          <a:blip r:embed="rId4" cstate="print"/>
          <a:srcRect t="14001" b="14001"/>
          <a:stretch>
            <a:fillRect/>
          </a:stretch>
        </p:blipFill>
        <p:spPr>
          <a:xfrm>
            <a:off x="1114390" y="4007709"/>
            <a:ext cx="4501410" cy="2307365"/>
          </a:xfrm>
          <a:prstGeom prst="rect">
            <a:avLst/>
          </a:prstGeom>
        </p:spPr>
      </p:pic>
      <p:pic>
        <p:nvPicPr>
          <p:cNvPr id="8" name="Рисунок 7" descr="F:\Творческие_работа_Семиотика_2019\Надеина_человек будущего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1896" y="4007709"/>
            <a:ext cx="3531786" cy="2281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466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9" r="16459"/>
          <a:stretch>
            <a:fillRect/>
          </a:stretch>
        </p:blipFill>
        <p:spPr>
          <a:xfrm>
            <a:off x="2007600" y="947481"/>
            <a:ext cx="3200604" cy="298164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30973" y="361930"/>
            <a:ext cx="3615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/>
              <a:t>Fifth group: no men</a:t>
            </a:r>
            <a:endParaRPr lang="ru-RU" sz="2400" b="1" dirty="0"/>
          </a:p>
        </p:txBody>
      </p:sp>
      <p:pic>
        <p:nvPicPr>
          <p:cNvPr id="13" name="Рисунок 12" descr="C:\Documents and Settings\Наташа\Мои документы\Downloads\Куклина_коллаж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0320" y="693724"/>
            <a:ext cx="3676849" cy="3359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Бринюк_8Д51(3).JPG"/>
          <p:cNvPicPr>
            <a:picLocks noChangeAspect="1"/>
          </p:cNvPicPr>
          <p:nvPr/>
        </p:nvPicPr>
        <p:blipFill>
          <a:blip r:embed="rId4" cstate="print"/>
          <a:srcRect l="2849" r="2849"/>
          <a:stretch>
            <a:fillRect/>
          </a:stretch>
        </p:blipFill>
        <p:spPr>
          <a:xfrm>
            <a:off x="6929387" y="3503595"/>
            <a:ext cx="4304481" cy="3228361"/>
          </a:xfrm>
          <a:prstGeom prst="rect">
            <a:avLst/>
          </a:prstGeom>
        </p:spPr>
      </p:pic>
      <p:pic>
        <p:nvPicPr>
          <p:cNvPr id="15" name="Рисунок 14" descr="ВИКУЛОВА.jpg"/>
          <p:cNvPicPr>
            <a:picLocks noChangeAspect="1"/>
          </p:cNvPicPr>
          <p:nvPr/>
        </p:nvPicPr>
        <p:blipFill>
          <a:blip r:embed="rId5"/>
          <a:srcRect t="16071" b="16071"/>
          <a:stretch>
            <a:fillRect/>
          </a:stretch>
        </p:blipFill>
        <p:spPr>
          <a:xfrm>
            <a:off x="948718" y="4176081"/>
            <a:ext cx="5021486" cy="255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5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337" y="1543049"/>
            <a:ext cx="8584316" cy="44672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95450" y="595610"/>
            <a:ext cx="9315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Система мировоззрения обуславливает целостность личности и адекватную ориентацию в </a:t>
            </a:r>
            <a:r>
              <a:rPr lang="ru-RU" dirty="0" smtClean="0"/>
              <a:t>обществе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7484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7030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450850"/>
            <a:ext cx="8562975" cy="49212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000" b="0" dirty="0" smtClean="0"/>
              <a:t>подходы К формированию </a:t>
            </a:r>
            <a:r>
              <a:rPr lang="ru-RU" sz="2000" b="0" dirty="0"/>
              <a:t>инженерных компетенций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1091" y="2034659"/>
            <a:ext cx="5897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Принцип открытого инженерного пространства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64358" y="2755095"/>
            <a:ext cx="3530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Принцип </a:t>
            </a:r>
            <a:r>
              <a:rPr lang="ru-RU" dirty="0" err="1" smtClean="0"/>
              <a:t>метапредметности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61091" y="3396734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Компетентностный</a:t>
            </a:r>
            <a:r>
              <a:rPr lang="ru-RU" dirty="0"/>
              <a:t> подход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127179" y="3475531"/>
            <a:ext cx="3748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Принцип проектного подхода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3425" y="43806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Пространство свободного выбора – </a:t>
            </a:r>
            <a:r>
              <a:rPr lang="ru-RU" dirty="0" err="1"/>
              <a:t>субъектность</a:t>
            </a:r>
            <a:r>
              <a:rPr lang="ru-RU" dirty="0"/>
              <a:t> </a:t>
            </a:r>
            <a:r>
              <a:rPr lang="ru-RU" dirty="0" smtClean="0"/>
              <a:t>студента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881372" y="5177909"/>
            <a:ext cx="5993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Индивидуализация образовательного процесса </a:t>
            </a:r>
          </a:p>
        </p:txBody>
      </p:sp>
    </p:spTree>
    <p:extLst>
      <p:ext uri="{BB962C8B-B14F-4D97-AF65-F5344CB8AC3E}">
        <p14:creationId xmlns:p14="http://schemas.microsoft.com/office/powerpoint/2010/main" val="49240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7877175" cy="673100"/>
          </a:xfrm>
        </p:spPr>
        <p:txBody>
          <a:bodyPr>
            <a:normAutofit/>
          </a:bodyPr>
          <a:lstStyle/>
          <a:p>
            <a:r>
              <a:rPr lang="ru-RU" sz="2000" b="0" dirty="0"/>
              <a:t>Различия между потребностью и ценностью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89" y="1395412"/>
            <a:ext cx="11004161" cy="465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58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V="1">
            <a:off x="806824" y="638416"/>
            <a:ext cx="10311724" cy="203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323672" y="6391438"/>
            <a:ext cx="2743200" cy="365125"/>
          </a:xfrm>
        </p:spPr>
        <p:txBody>
          <a:bodyPr/>
          <a:lstStyle/>
          <a:p>
            <a:fld id="{1E919F50-AFBC-4E91-A00C-364E4CE19E11}" type="slidenum">
              <a:rPr lang="ru-RU" sz="2400" smtClean="0"/>
              <a:t>5</a:t>
            </a:fld>
            <a:endParaRPr lang="ru-RU" sz="2400" dirty="0"/>
          </a:p>
        </p:txBody>
      </p:sp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2361980" y="664794"/>
            <a:ext cx="9126668" cy="55674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321" y="114999"/>
            <a:ext cx="10166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000"/>
            </a:lvl1pPr>
          </a:lstStyle>
          <a:p>
            <a:r>
              <a:rPr lang="ru-RU" sz="1600" dirty="0" smtClean="0"/>
              <a:t>ОБЩАЯ СТРУКТУРА МОДУЛЯ БАЗОВОЙ ИНЖЕНЕРНОЙ ПОДГОТОВКИ 2018 – 2020 ГГ. ПРИЕМА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41874" y="679193"/>
            <a:ext cx="10746774" cy="282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32012" y="2433918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1 - 2 курсы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81853" y="6319086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3 - 4 курсы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281298" y="6258574"/>
            <a:ext cx="7111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Основы управления и проектирования на предприятии</a:t>
            </a:r>
          </a:p>
          <a:p>
            <a:r>
              <a:rPr lang="ru-RU" sz="1400" dirty="0" smtClean="0"/>
              <a:t>Инженерное предпринимательство</a:t>
            </a:r>
            <a:endParaRPr lang="ru-RU" sz="14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1315571" y="6206965"/>
            <a:ext cx="10311724" cy="203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83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V="1">
            <a:off x="763908" y="638416"/>
            <a:ext cx="10354640" cy="263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323672" y="6391438"/>
            <a:ext cx="2743200" cy="365125"/>
          </a:xfrm>
        </p:spPr>
        <p:txBody>
          <a:bodyPr/>
          <a:lstStyle/>
          <a:p>
            <a:fld id="{1E919F50-AFBC-4E91-A00C-364E4CE19E11}" type="slidenum">
              <a:rPr lang="ru-RU" sz="2400" smtClean="0"/>
              <a:t>6</a:t>
            </a:fld>
            <a:endParaRPr lang="ru-RU" sz="2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08970" y="786170"/>
            <a:ext cx="9378586" cy="3623269"/>
          </a:xfrm>
          <a:prstGeom prst="roundRect">
            <a:avLst>
              <a:gd name="adj" fmla="val 9097"/>
            </a:avLst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611964" y="823234"/>
            <a:ext cx="34648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БАЗОВАЯ ИНЖЕНЕРНАЯ</a:t>
            </a:r>
            <a:r>
              <a:rPr kumimoji="0" lang="ru-RU" altLang="ru-RU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ПОДГОТОВКА</a:t>
            </a:r>
            <a:endParaRPr kumimoji="0" lang="ru-RU" alt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58" y="1176750"/>
            <a:ext cx="8747410" cy="31170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232" y="752673"/>
            <a:ext cx="1645017" cy="20918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397" y="4547516"/>
            <a:ext cx="1362896" cy="16252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83" y="4561519"/>
            <a:ext cx="1765578" cy="21950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4395" y="4538174"/>
            <a:ext cx="1509153" cy="16345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1412" y="4547518"/>
            <a:ext cx="1621111" cy="1625236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3348318" y="5298141"/>
            <a:ext cx="0" cy="3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3372844" y="4700162"/>
            <a:ext cx="504264" cy="526055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38036" y="5287012"/>
            <a:ext cx="12968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Химия, природные ресурсы (6)</a:t>
            </a:r>
            <a:endParaRPr lang="ru-RU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3911276" y="4538174"/>
            <a:ext cx="11160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Математика (1)</a:t>
            </a:r>
            <a:endParaRPr lang="ru-RU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3942175" y="4810249"/>
            <a:ext cx="5341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ИТ (5)</a:t>
            </a:r>
            <a:endParaRPr lang="ru-RU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3938036" y="5025402"/>
            <a:ext cx="11448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Инженерия (13)</a:t>
            </a:r>
            <a:endParaRPr lang="ru-RU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3922674" y="5886885"/>
            <a:ext cx="11755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Управление (2)</a:t>
            </a:r>
            <a:endParaRPr lang="ru-RU" sz="1100" dirty="0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V="1">
            <a:off x="3372844" y="4950967"/>
            <a:ext cx="504264" cy="275250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3372844" y="5185114"/>
            <a:ext cx="504264" cy="41103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3372844" y="5226217"/>
            <a:ext cx="504264" cy="360877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3372844" y="5226217"/>
            <a:ext cx="478228" cy="886577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V="1">
            <a:off x="6731908" y="5408228"/>
            <a:ext cx="0" cy="3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6756434" y="4810249"/>
            <a:ext cx="504264" cy="526055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308384" y="5426202"/>
            <a:ext cx="12968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ИТ, Химия, природные ресурсы (8)</a:t>
            </a:r>
            <a:endParaRPr lang="ru-RU" sz="1100" dirty="0"/>
          </a:p>
        </p:txBody>
      </p:sp>
      <p:sp>
        <p:nvSpPr>
          <p:cNvPr id="42" name="TextBox 41"/>
          <p:cNvSpPr txBox="1"/>
          <p:nvPr/>
        </p:nvSpPr>
        <p:spPr>
          <a:xfrm>
            <a:off x="7294866" y="4648261"/>
            <a:ext cx="8194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Физика (2)</a:t>
            </a:r>
            <a:endParaRPr lang="ru-RU" sz="1100" dirty="0"/>
          </a:p>
        </p:txBody>
      </p:sp>
      <p:sp>
        <p:nvSpPr>
          <p:cNvPr id="44" name="TextBox 43"/>
          <p:cNvSpPr txBox="1"/>
          <p:nvPr/>
        </p:nvSpPr>
        <p:spPr>
          <a:xfrm>
            <a:off x="7285223" y="5117426"/>
            <a:ext cx="11448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Инженерия (15)</a:t>
            </a:r>
            <a:endParaRPr lang="ru-RU" sz="1100" dirty="0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flipV="1">
            <a:off x="6756434" y="5257400"/>
            <a:ext cx="504264" cy="78906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6756434" y="5336304"/>
            <a:ext cx="504264" cy="360877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10187471" y="5329324"/>
            <a:ext cx="0" cy="3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10211997" y="4731345"/>
            <a:ext cx="504264" cy="526055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0754646" y="5034715"/>
            <a:ext cx="12968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Природные ресурсы (2)</a:t>
            </a:r>
            <a:endParaRPr lang="ru-RU" sz="1100" dirty="0"/>
          </a:p>
        </p:txBody>
      </p:sp>
      <p:sp>
        <p:nvSpPr>
          <p:cNvPr id="53" name="TextBox 52"/>
          <p:cNvSpPr txBox="1"/>
          <p:nvPr/>
        </p:nvSpPr>
        <p:spPr>
          <a:xfrm>
            <a:off x="10750429" y="4569357"/>
            <a:ext cx="7665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Химия (2)</a:t>
            </a:r>
            <a:endParaRPr lang="ru-RU" sz="1100" dirty="0"/>
          </a:p>
        </p:txBody>
      </p:sp>
      <p:sp>
        <p:nvSpPr>
          <p:cNvPr id="56" name="TextBox 55"/>
          <p:cNvSpPr txBox="1"/>
          <p:nvPr/>
        </p:nvSpPr>
        <p:spPr>
          <a:xfrm>
            <a:off x="10750429" y="5553481"/>
            <a:ext cx="11755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Инженерия (15)</a:t>
            </a:r>
            <a:endParaRPr lang="ru-RU" sz="1100" dirty="0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 flipV="1">
            <a:off x="10211997" y="5200692"/>
            <a:ext cx="478228" cy="56708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10211997" y="5257400"/>
            <a:ext cx="478228" cy="412105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628569" y="160261"/>
            <a:ext cx="6695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КЛАСТЕРНАЯ СХЕМА БАЗОВОЙ ИНЖЕНЕРНОЙ ПОДГОТОВКИ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94639" y="6344260"/>
            <a:ext cx="93235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9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Основные различия в реализации дисциплин кластеров: общая трудоемкость и количество аудиторных часов, количество часов лабораторных работ, учет специфики конкретного направления подготовки (УГНС) при решении практических задач (формирование </a:t>
            </a:r>
            <a:r>
              <a:rPr lang="ru-RU" sz="9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междисциплинарных </a:t>
            </a:r>
            <a:r>
              <a:rPr lang="ru-RU" sz="9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связей </a:t>
            </a:r>
            <a:r>
              <a:rPr lang="ru-RU" sz="9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для обеспечения </a:t>
            </a:r>
            <a:r>
              <a:rPr lang="ru-RU" sz="9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непрерывности обучения)</a:t>
            </a:r>
            <a:endParaRPr lang="ru-RU" sz="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26091" y="2917814"/>
            <a:ext cx="1717137" cy="1238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 smtClean="0"/>
              <a:t>8 вариативных кластеров: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800" b="1" dirty="0" smtClean="0"/>
              <a:t>Инженерия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800" b="1" dirty="0" smtClean="0"/>
              <a:t>ИТ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800" b="1" dirty="0" smtClean="0"/>
              <a:t>Химия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800" b="1" dirty="0" smtClean="0"/>
              <a:t>Физика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800" b="1" dirty="0" smtClean="0"/>
              <a:t>Математика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800" b="1" dirty="0" smtClean="0"/>
              <a:t>Природные ресурсы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800" b="1" dirty="0" smtClean="0"/>
              <a:t>Управление 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800" b="1" dirty="0" smtClean="0"/>
              <a:t>Дизайн</a:t>
            </a:r>
            <a:endParaRPr lang="ru-RU" sz="800" b="1" dirty="0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9928024" y="2933847"/>
            <a:ext cx="1913272" cy="1304808"/>
          </a:xfrm>
          <a:prstGeom prst="roundRect">
            <a:avLst>
              <a:gd name="adj" fmla="val 9097"/>
            </a:avLst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52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V="1">
            <a:off x="763908" y="638416"/>
            <a:ext cx="10354640" cy="263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323672" y="6391438"/>
            <a:ext cx="2743200" cy="365125"/>
          </a:xfrm>
        </p:spPr>
        <p:txBody>
          <a:bodyPr/>
          <a:lstStyle/>
          <a:p>
            <a:fld id="{1E919F50-AFBC-4E91-A00C-364E4CE19E11}" type="slidenum">
              <a:rPr lang="ru-RU" sz="2400" smtClean="0"/>
              <a:t>7</a:t>
            </a:fld>
            <a:endParaRPr lang="ru-RU" sz="2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24982" y="786170"/>
            <a:ext cx="9378586" cy="3623269"/>
          </a:xfrm>
          <a:prstGeom prst="roundRect">
            <a:avLst>
              <a:gd name="adj" fmla="val 9097"/>
            </a:avLst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927976" y="823234"/>
            <a:ext cx="34648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БАЗОВАЯ ИНЖЕНЕРНАЯ</a:t>
            </a:r>
            <a:r>
              <a:rPr kumimoji="0" lang="ru-RU" altLang="ru-RU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ПОДГОТОВКА</a:t>
            </a:r>
            <a:endParaRPr kumimoji="0" lang="ru-RU" alt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570" y="1176750"/>
            <a:ext cx="8747410" cy="31170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7543" y="1464969"/>
            <a:ext cx="1708212" cy="2172254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593616" y="136926"/>
            <a:ext cx="6576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ПОСТРОЕНИЕ ИНДИВИДУАЛЬНЫХ ТРАЕКТОРИЙ ОБУЧЕНИЯ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503218" y="4935175"/>
            <a:ext cx="2092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Выбор траектории углубленной подготовки в рамках кластера (дополнительная траектория ЭТО)</a:t>
            </a:r>
          </a:p>
          <a:p>
            <a:endParaRPr lang="ru-RU" sz="1200" dirty="0"/>
          </a:p>
          <a:p>
            <a:r>
              <a:rPr lang="ru-RU" sz="1200" dirty="0" smtClean="0"/>
              <a:t>Адаптационная подготовка </a:t>
            </a:r>
            <a:endParaRPr lang="ru-RU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4364475" y="5129595"/>
            <a:ext cx="1508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Выбор специализации подготовки</a:t>
            </a:r>
            <a:endParaRPr lang="ru-RU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8978026" y="5037261"/>
            <a:ext cx="1878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Выбор элективных дисциплин специализации (из каталога)</a:t>
            </a:r>
            <a:endParaRPr lang="ru-RU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6379046" y="5917905"/>
            <a:ext cx="209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Выбор элективных общепрофессиональных дисциплин (из каталога)</a:t>
            </a:r>
            <a:endParaRPr lang="ru-RU" sz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6379046" y="4800547"/>
            <a:ext cx="209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Выбор дополнительной специализации (развитие цифровых компетенций, междисциплинарных и «мягких»  навыков)</a:t>
            </a:r>
            <a:endParaRPr lang="ru-RU" sz="1200" dirty="0"/>
          </a:p>
        </p:txBody>
      </p:sp>
      <p:sp>
        <p:nvSpPr>
          <p:cNvPr id="9" name="Равнобедренный треугольник 8"/>
          <p:cNvSpPr/>
          <p:nvPr/>
        </p:nvSpPr>
        <p:spPr>
          <a:xfrm rot="5400000">
            <a:off x="4143742" y="5321803"/>
            <a:ext cx="263228" cy="197125"/>
          </a:xfrm>
          <a:prstGeom prst="triangle">
            <a:avLst/>
          </a:prstGeom>
          <a:solidFill>
            <a:srgbClr val="FFC000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Равнобедренный треугольник 56"/>
          <p:cNvSpPr/>
          <p:nvPr/>
        </p:nvSpPr>
        <p:spPr>
          <a:xfrm rot="5400000">
            <a:off x="6148869" y="4899419"/>
            <a:ext cx="263228" cy="197125"/>
          </a:xfrm>
          <a:prstGeom prst="triangle">
            <a:avLst/>
          </a:prstGeom>
          <a:solidFill>
            <a:srgbClr val="00B0F0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Равнобедренный треугольник 57"/>
          <p:cNvSpPr/>
          <p:nvPr/>
        </p:nvSpPr>
        <p:spPr>
          <a:xfrm rot="5400000">
            <a:off x="6083862" y="6143158"/>
            <a:ext cx="275838" cy="195825"/>
          </a:xfrm>
          <a:prstGeom prst="triangle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Равнобедренный треугольник 60"/>
          <p:cNvSpPr/>
          <p:nvPr/>
        </p:nvSpPr>
        <p:spPr>
          <a:xfrm rot="5400000">
            <a:off x="8747849" y="5341430"/>
            <a:ext cx="263228" cy="197125"/>
          </a:xfrm>
          <a:prstGeom prst="triangle">
            <a:avLst/>
          </a:prstGeom>
          <a:solidFill>
            <a:srgbClr val="7030A0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Равнобедренный треугольник 61"/>
          <p:cNvSpPr/>
          <p:nvPr/>
        </p:nvSpPr>
        <p:spPr>
          <a:xfrm rot="5400000">
            <a:off x="1243365" y="6000367"/>
            <a:ext cx="263228" cy="197125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Равнобедренный треугольник 62"/>
          <p:cNvSpPr/>
          <p:nvPr/>
        </p:nvSpPr>
        <p:spPr>
          <a:xfrm rot="5400000">
            <a:off x="1225876" y="5159729"/>
            <a:ext cx="263228" cy="197125"/>
          </a:xfrm>
          <a:prstGeom prst="triangle">
            <a:avLst/>
          </a:prstGeom>
          <a:solidFill>
            <a:srgbClr val="00B050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Равнобедренный треугольник 64"/>
          <p:cNvSpPr/>
          <p:nvPr/>
        </p:nvSpPr>
        <p:spPr>
          <a:xfrm rot="5400000">
            <a:off x="8242998" y="1990113"/>
            <a:ext cx="584204" cy="505116"/>
          </a:xfrm>
          <a:prstGeom prst="triangle">
            <a:avLst/>
          </a:prstGeom>
          <a:solidFill>
            <a:srgbClr val="7030A0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Равнобедренный треугольник 66"/>
          <p:cNvSpPr/>
          <p:nvPr/>
        </p:nvSpPr>
        <p:spPr>
          <a:xfrm rot="5400000">
            <a:off x="6058677" y="1795311"/>
            <a:ext cx="524714" cy="436461"/>
          </a:xfrm>
          <a:prstGeom prst="triangle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Равнобедренный треугольник 67"/>
          <p:cNvSpPr/>
          <p:nvPr/>
        </p:nvSpPr>
        <p:spPr>
          <a:xfrm rot="5400000">
            <a:off x="6880917" y="2899762"/>
            <a:ext cx="263228" cy="197125"/>
          </a:xfrm>
          <a:prstGeom prst="triangle">
            <a:avLst/>
          </a:prstGeom>
          <a:solidFill>
            <a:srgbClr val="00B0F0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Равнобедренный треугольник 68"/>
          <p:cNvSpPr/>
          <p:nvPr/>
        </p:nvSpPr>
        <p:spPr>
          <a:xfrm rot="5400000">
            <a:off x="4728143" y="3530576"/>
            <a:ext cx="263228" cy="197125"/>
          </a:xfrm>
          <a:prstGeom prst="triangle">
            <a:avLst/>
          </a:prstGeom>
          <a:solidFill>
            <a:srgbClr val="FFC000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Равнобедренный треугольник 69"/>
          <p:cNvSpPr/>
          <p:nvPr/>
        </p:nvSpPr>
        <p:spPr>
          <a:xfrm rot="5400000">
            <a:off x="6979480" y="3549094"/>
            <a:ext cx="263228" cy="197125"/>
          </a:xfrm>
          <a:prstGeom prst="triangle">
            <a:avLst/>
          </a:prstGeom>
          <a:solidFill>
            <a:srgbClr val="FFC000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Равнобедренный треугольник 70"/>
          <p:cNvSpPr/>
          <p:nvPr/>
        </p:nvSpPr>
        <p:spPr>
          <a:xfrm rot="5400000">
            <a:off x="9097996" y="2838051"/>
            <a:ext cx="263228" cy="197125"/>
          </a:xfrm>
          <a:prstGeom prst="triangle">
            <a:avLst/>
          </a:prstGeom>
          <a:solidFill>
            <a:srgbClr val="FFC000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Равнобедренный треугольник 71"/>
          <p:cNvSpPr/>
          <p:nvPr/>
        </p:nvSpPr>
        <p:spPr>
          <a:xfrm rot="5400000">
            <a:off x="3747092" y="3166326"/>
            <a:ext cx="263228" cy="197125"/>
          </a:xfrm>
          <a:prstGeom prst="triangle">
            <a:avLst/>
          </a:prstGeom>
          <a:solidFill>
            <a:srgbClr val="FFC000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Равнобедренный треугольник 72"/>
          <p:cNvSpPr/>
          <p:nvPr/>
        </p:nvSpPr>
        <p:spPr>
          <a:xfrm rot="5400000">
            <a:off x="9132254" y="3490205"/>
            <a:ext cx="263228" cy="197125"/>
          </a:xfrm>
          <a:prstGeom prst="triangle">
            <a:avLst/>
          </a:prstGeom>
          <a:solidFill>
            <a:srgbClr val="FFC000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Равнобедренный треугольник 73"/>
          <p:cNvSpPr/>
          <p:nvPr/>
        </p:nvSpPr>
        <p:spPr>
          <a:xfrm rot="5400000">
            <a:off x="1470166" y="4537882"/>
            <a:ext cx="263228" cy="197125"/>
          </a:xfrm>
          <a:prstGeom prst="triangle">
            <a:avLst/>
          </a:prstGeom>
          <a:solidFill>
            <a:srgbClr val="00B050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3472153" y="2387523"/>
            <a:ext cx="307990" cy="86889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>
            <a:stCxn id="74" idx="1"/>
            <a:endCxn id="72" idx="3"/>
          </p:cNvCxnSpPr>
          <p:nvPr/>
        </p:nvCxnSpPr>
        <p:spPr>
          <a:xfrm flipV="1">
            <a:off x="1601780" y="3264889"/>
            <a:ext cx="2178364" cy="130574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>
            <a:endCxn id="69" idx="3"/>
          </p:cNvCxnSpPr>
          <p:nvPr/>
        </p:nvCxnSpPr>
        <p:spPr>
          <a:xfrm>
            <a:off x="3974334" y="3249800"/>
            <a:ext cx="786861" cy="37933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>
            <a:endCxn id="67" idx="3"/>
          </p:cNvCxnSpPr>
          <p:nvPr/>
        </p:nvCxnSpPr>
        <p:spPr>
          <a:xfrm flipV="1">
            <a:off x="3977269" y="2013542"/>
            <a:ext cx="2125535" cy="123484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/>
          <p:nvPr/>
        </p:nvCxnSpPr>
        <p:spPr>
          <a:xfrm>
            <a:off x="4789026" y="2379048"/>
            <a:ext cx="2107929" cy="61408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>
            <a:endCxn id="65" idx="3"/>
          </p:cNvCxnSpPr>
          <p:nvPr/>
        </p:nvCxnSpPr>
        <p:spPr>
          <a:xfrm>
            <a:off x="6545258" y="2029812"/>
            <a:ext cx="1737284" cy="21285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>
            <a:off x="4961017" y="3629138"/>
            <a:ext cx="2013004" cy="1851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 flipV="1">
            <a:off x="7212543" y="2936613"/>
            <a:ext cx="1914252" cy="69151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>
            <a:endCxn id="73" idx="3"/>
          </p:cNvCxnSpPr>
          <p:nvPr/>
        </p:nvCxnSpPr>
        <p:spPr>
          <a:xfrm>
            <a:off x="8303760" y="3228715"/>
            <a:ext cx="861546" cy="36005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Стрелка вправо 36"/>
          <p:cNvSpPr/>
          <p:nvPr/>
        </p:nvSpPr>
        <p:spPr>
          <a:xfrm>
            <a:off x="240961" y="1389788"/>
            <a:ext cx="349623" cy="468164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Прямая со стрелкой 43"/>
          <p:cNvCxnSpPr>
            <a:endCxn id="74" idx="2"/>
          </p:cNvCxnSpPr>
          <p:nvPr/>
        </p:nvCxnSpPr>
        <p:spPr>
          <a:xfrm>
            <a:off x="1310657" y="2307081"/>
            <a:ext cx="192561" cy="219775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V="1">
            <a:off x="4790123" y="2009151"/>
            <a:ext cx="1306687" cy="36332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1331912" y="2342804"/>
            <a:ext cx="2126322" cy="3148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 flipV="1">
            <a:off x="3472153" y="2379048"/>
            <a:ext cx="1289041" cy="258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8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99619" y="5079107"/>
            <a:ext cx="7912443" cy="161425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39350" y="907172"/>
            <a:ext cx="11713301" cy="615553"/>
          </a:xfrm>
          <a:prstGeom prst="roundRect">
            <a:avLst>
              <a:gd name="adj" fmla="val 850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AutoShape 12"/>
          <p:cNvCxnSpPr>
            <a:cxnSpLocks noChangeShapeType="1"/>
          </p:cNvCxnSpPr>
          <p:nvPr/>
        </p:nvCxnSpPr>
        <p:spPr bwMode="auto">
          <a:xfrm>
            <a:off x="335360" y="863465"/>
            <a:ext cx="864096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184927" y="1001189"/>
            <a:ext cx="117677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ru-RU" sz="1600" b="1" dirty="0"/>
              <a:t>ФОРМИРОВАНИЕ СОДЕРЖАНИЯ ПРОГРАММЫ БАЗОВОЙ ИНЖЕНЕРНОЙ ПОДГОТОВКИ ОБУЧАЮЩИХСЯ БАКАЛАВРИАТА</a:t>
            </a:r>
            <a:endParaRPr lang="ru-RU" sz="1600" b="1" dirty="0"/>
          </a:p>
        </p:txBody>
      </p:sp>
      <p:sp>
        <p:nvSpPr>
          <p:cNvPr id="18" name="Прямоугольник 3"/>
          <p:cNvSpPr>
            <a:spLocks noChangeArrowheads="1"/>
          </p:cNvSpPr>
          <p:nvPr/>
        </p:nvSpPr>
        <p:spPr bwMode="auto">
          <a:xfrm>
            <a:off x="144032" y="72465"/>
            <a:ext cx="11040533" cy="748795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/>
          <a:p>
            <a:pPr lvl="0">
              <a:defRPr/>
            </a:pPr>
            <a:r>
              <a:rPr lang="ru-RU" sz="2133" b="1" dirty="0"/>
              <a:t>ОСНОВНЫЕ МЕХАНИЗМЫ ПО МОДЕРНИЗАЦИИ </a:t>
            </a:r>
          </a:p>
          <a:p>
            <a:pPr lvl="0">
              <a:defRPr/>
            </a:pPr>
            <a:r>
              <a:rPr lang="ru-RU" sz="2133" b="1" dirty="0"/>
              <a:t>ОБРАЗОВАТЕЛЬНОЙ ДЕЯТЕЛЬНОСТИ  В 2018 Г. 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925" y="1603615"/>
            <a:ext cx="2428727" cy="8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2525468"/>
            <a:ext cx="2000101" cy="88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5" y="3525011"/>
            <a:ext cx="1586964" cy="103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5061182"/>
            <a:ext cx="1732989" cy="171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Стрелка вправо 22"/>
          <p:cNvSpPr/>
          <p:nvPr/>
        </p:nvSpPr>
        <p:spPr>
          <a:xfrm>
            <a:off x="8976093" y="2882946"/>
            <a:ext cx="322235" cy="2323653"/>
          </a:xfrm>
          <a:prstGeom prst="rightArrow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4" name="Стрелка вправо 23"/>
          <p:cNvSpPr/>
          <p:nvPr/>
        </p:nvSpPr>
        <p:spPr>
          <a:xfrm rot="5400000">
            <a:off x="10352107" y="4087062"/>
            <a:ext cx="161117" cy="1503799"/>
          </a:xfrm>
          <a:prstGeom prst="rightArrow">
            <a:avLst/>
          </a:prstGeom>
          <a:solidFill>
            <a:srgbClr val="FFC000"/>
          </a:solidFill>
          <a:ln w="63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168341" y="6492875"/>
            <a:ext cx="2844800" cy="365125"/>
          </a:xfrm>
        </p:spPr>
        <p:txBody>
          <a:bodyPr/>
          <a:lstStyle/>
          <a:p>
            <a:fld id="{66C3EB87-8882-4C4F-9D0E-D123AAA8622F}" type="slidenum">
              <a:rPr lang="ru-RU" smtClean="0">
                <a:solidFill>
                  <a:schemeClr val="tx1"/>
                </a:solidFill>
              </a:rPr>
              <a:pPr/>
              <a:t>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9022" y="1782895"/>
            <a:ext cx="8544948" cy="370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33" b="1" dirty="0"/>
              <a:t>Основные целевые установки</a:t>
            </a:r>
            <a:r>
              <a:rPr lang="ru-RU" sz="2133" dirty="0"/>
              <a:t>:</a:t>
            </a:r>
            <a:endParaRPr lang="en-US" sz="2133" dirty="0"/>
          </a:p>
          <a:p>
            <a:pPr marL="457189" indent="-457189">
              <a:buAutoNum type="arabicPeriod"/>
            </a:pPr>
            <a:r>
              <a:rPr lang="ru-RU" sz="2133" dirty="0"/>
              <a:t>Углубленная фундаментальная подготовка по математическим, естественно-научным и общетехническим дисциплинам</a:t>
            </a:r>
          </a:p>
          <a:p>
            <a:pPr marL="457189" indent="-457189">
              <a:buFont typeface="+mj-lt"/>
              <a:buAutoNum type="arabicPeriod"/>
            </a:pPr>
            <a:r>
              <a:rPr lang="ru-RU" sz="2133" dirty="0"/>
              <a:t>Формирование </a:t>
            </a:r>
            <a:r>
              <a:rPr lang="ru-RU" sz="2133" b="1" i="1" dirty="0"/>
              <a:t>гибких навыков (</a:t>
            </a:r>
            <a:r>
              <a:rPr lang="en-US" sz="2133" b="1" i="1" dirty="0"/>
              <a:t>soft skills</a:t>
            </a:r>
            <a:r>
              <a:rPr lang="ru-RU" sz="2133" b="1" i="1" dirty="0"/>
              <a:t>) </a:t>
            </a:r>
            <a:r>
              <a:rPr lang="ru-RU" sz="2133" dirty="0"/>
              <a:t>современного инженера</a:t>
            </a:r>
            <a:endParaRPr lang="ru-RU" sz="2133" dirty="0"/>
          </a:p>
          <a:p>
            <a:pPr marL="457189" indent="-457189">
              <a:buFont typeface="+mj-lt"/>
              <a:buAutoNum type="arabicPeriod"/>
            </a:pPr>
            <a:r>
              <a:rPr lang="ru-RU" sz="2133" dirty="0"/>
              <a:t>Профориентация с первого семестра</a:t>
            </a:r>
          </a:p>
          <a:p>
            <a:pPr marL="457189" indent="-457189">
              <a:buFont typeface="+mj-lt"/>
              <a:buAutoNum type="arabicPeriod"/>
            </a:pPr>
            <a:r>
              <a:rPr lang="ru-RU" sz="2133" dirty="0"/>
              <a:t>Мотивация к </a:t>
            </a:r>
            <a:r>
              <a:rPr lang="ru-RU" sz="2133" dirty="0"/>
              <a:t>активной деятельности и непрерывному </a:t>
            </a:r>
            <a:r>
              <a:rPr lang="ru-RU" sz="2133" dirty="0"/>
              <a:t>саморазвитию через проектное обучение, новые </a:t>
            </a:r>
            <a:r>
              <a:rPr lang="ru-RU" sz="2133" dirty="0"/>
              <a:t>технологии формирования </a:t>
            </a:r>
            <a:r>
              <a:rPr lang="ru-RU" sz="2133" dirty="0"/>
              <a:t>базовых компетенций</a:t>
            </a:r>
          </a:p>
          <a:p>
            <a:endParaRPr lang="ru-RU" sz="2133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74308" y="5090055"/>
            <a:ext cx="7680853" cy="140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sz="2133" b="1" dirty="0"/>
              <a:t>ГИБКИЕ НАВЫКИ </a:t>
            </a:r>
            <a:endParaRPr lang="ru-RU" sz="2133" dirty="0"/>
          </a:p>
          <a:p>
            <a:pPr algn="ctr" fontAlgn="b"/>
            <a:r>
              <a:rPr lang="ru-RU" sz="1600" dirty="0"/>
              <a:t>Мотивация 			</a:t>
            </a:r>
            <a:r>
              <a:rPr lang="ru-RU" sz="1600" dirty="0" err="1"/>
              <a:t>Проблематизация</a:t>
            </a:r>
            <a:endParaRPr lang="ru-RU" sz="1600" dirty="0"/>
          </a:p>
          <a:p>
            <a:pPr algn="ctr" fontAlgn="b"/>
            <a:r>
              <a:rPr lang="ru-RU" sz="1600" dirty="0"/>
              <a:t>Коммуникация 	Креативность</a:t>
            </a:r>
            <a:endParaRPr lang="ru-RU" sz="1600" dirty="0"/>
          </a:p>
          <a:p>
            <a:pPr algn="ctr" fontAlgn="b"/>
            <a:r>
              <a:rPr lang="ru-RU" sz="1600" dirty="0"/>
              <a:t>Предприимчивость			Ответственность</a:t>
            </a:r>
            <a:endParaRPr lang="ru-RU" sz="1600" dirty="0"/>
          </a:p>
          <a:p>
            <a:pPr algn="ctr" fontAlgn="b"/>
            <a:r>
              <a:rPr lang="ru-RU" sz="1600" dirty="0"/>
              <a:t>Представление результата</a:t>
            </a:r>
          </a:p>
        </p:txBody>
      </p:sp>
    </p:spTree>
    <p:extLst>
      <p:ext uri="{BB962C8B-B14F-4D97-AF65-F5344CB8AC3E}">
        <p14:creationId xmlns:p14="http://schemas.microsoft.com/office/powerpoint/2010/main" val="130375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239350" y="907172"/>
            <a:ext cx="11713301" cy="615553"/>
          </a:xfrm>
          <a:prstGeom prst="roundRect">
            <a:avLst>
              <a:gd name="adj" fmla="val 850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AutoShape 12"/>
          <p:cNvCxnSpPr>
            <a:cxnSpLocks noChangeShapeType="1"/>
          </p:cNvCxnSpPr>
          <p:nvPr/>
        </p:nvCxnSpPr>
        <p:spPr bwMode="auto">
          <a:xfrm>
            <a:off x="335360" y="863465"/>
            <a:ext cx="864096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184926" y="907171"/>
            <a:ext cx="117677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ru-RU" sz="1600" b="1" dirty="0"/>
              <a:t>ФОРМИРОВАНИЕ СОДЕРЖАНИЯ ПРОГРАММЫ БАЗОВОЙ ИНЖЕНЕРНОЙ ПОДГОТОВКИ ОБУЧАЮЩИХСЯ БАКАЛАВРИАТА (СТРУКТУРА МОДУЛЯ БАЗОВОЙ ИНЖЕНЕРНОЙ ПОДГОТОВКИ)</a:t>
            </a:r>
            <a:endParaRPr lang="ru-RU" sz="1600" b="1" dirty="0"/>
          </a:p>
        </p:txBody>
      </p:sp>
      <p:sp>
        <p:nvSpPr>
          <p:cNvPr id="18" name="Прямоугольник 3"/>
          <p:cNvSpPr>
            <a:spLocks noChangeArrowheads="1"/>
          </p:cNvSpPr>
          <p:nvPr/>
        </p:nvSpPr>
        <p:spPr bwMode="auto">
          <a:xfrm>
            <a:off x="144032" y="72465"/>
            <a:ext cx="11040533" cy="748795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/>
          <a:p>
            <a:pPr lvl="0">
              <a:defRPr/>
            </a:pPr>
            <a:r>
              <a:rPr lang="ru-RU" sz="2133" b="1" dirty="0"/>
              <a:t>ОСНОВНЫЕ МЕХАНИЗМЫ ПО МОДЕРНИЗАЦИИ </a:t>
            </a:r>
          </a:p>
          <a:p>
            <a:pPr lvl="0">
              <a:defRPr/>
            </a:pPr>
            <a:r>
              <a:rPr lang="ru-RU" sz="2133" b="1" dirty="0"/>
              <a:t>ОБРАЗОВАТЕЛЬНОЙ ДЕЯТЕЛЬНОСТИ  В 2018 Г. 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925" y="1603615"/>
            <a:ext cx="2428727" cy="8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2525468"/>
            <a:ext cx="2000101" cy="88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5" y="3525011"/>
            <a:ext cx="1586964" cy="103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5061182"/>
            <a:ext cx="1732989" cy="171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Стрелка вправо 22"/>
          <p:cNvSpPr/>
          <p:nvPr/>
        </p:nvSpPr>
        <p:spPr>
          <a:xfrm>
            <a:off x="9038128" y="2882946"/>
            <a:ext cx="322235" cy="2323653"/>
          </a:xfrm>
          <a:prstGeom prst="rightArrow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4" name="Стрелка вправо 23"/>
          <p:cNvSpPr/>
          <p:nvPr/>
        </p:nvSpPr>
        <p:spPr>
          <a:xfrm rot="5400000">
            <a:off x="10352107" y="4087062"/>
            <a:ext cx="161117" cy="1503799"/>
          </a:xfrm>
          <a:prstGeom prst="rightArrow">
            <a:avLst/>
          </a:prstGeom>
          <a:solidFill>
            <a:srgbClr val="FFC000"/>
          </a:solidFill>
          <a:ln w="635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168341" y="6492875"/>
            <a:ext cx="2844800" cy="365125"/>
          </a:xfrm>
        </p:spPr>
        <p:txBody>
          <a:bodyPr/>
          <a:lstStyle/>
          <a:p>
            <a:fld id="{66C3EB87-8882-4C4F-9D0E-D123AAA8622F}" type="slidenum">
              <a:rPr lang="ru-RU" smtClean="0">
                <a:solidFill>
                  <a:schemeClr val="tx1"/>
                </a:solidFill>
              </a:rPr>
              <a:pPr/>
              <a:t>9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033" y="1967872"/>
            <a:ext cx="8763727" cy="395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8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ПУ2022">
      <a:dk1>
        <a:sysClr val="windowText" lastClr="000000"/>
      </a:dk1>
      <a:lt1>
        <a:sysClr val="window" lastClr="FFFFFF"/>
      </a:lt1>
      <a:dk2>
        <a:srgbClr val="6C6D6C"/>
      </a:dk2>
      <a:lt2>
        <a:srgbClr val="E7E6E6"/>
      </a:lt2>
      <a:accent1>
        <a:srgbClr val="6B6C6B"/>
      </a:accent1>
      <a:accent2>
        <a:srgbClr val="28BE46"/>
      </a:accent2>
      <a:accent3>
        <a:srgbClr val="FF4460"/>
      </a:accent3>
      <a:accent4>
        <a:srgbClr val="FFB600"/>
      </a:accent4>
      <a:accent5>
        <a:srgbClr val="6573FF"/>
      </a:accent5>
      <a:accent6>
        <a:srgbClr val="76B729"/>
      </a:accent6>
      <a:hlink>
        <a:srgbClr val="00B0F0"/>
      </a:hlink>
      <a:folHlink>
        <a:srgbClr val="0082B0"/>
      </a:folHlink>
    </a:clrScheme>
    <a:fontScheme name="ТПУ202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ПУ Бумага 2022" id="{55A60C95-F522-4BAC-9770-FCA24AF08DF3}" vid="{57619226-B091-43B9-B026-5A27E7D46D1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ШАБЛОН_ТПУ_бумага_2022</Template>
  <TotalTime>146</TotalTime>
  <Words>843</Words>
  <Application>Microsoft Office PowerPoint</Application>
  <PresentationFormat>Широкоэкранный</PresentationFormat>
  <Paragraphs>165</Paragraphs>
  <Slides>25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Roboto</vt:lpstr>
      <vt:lpstr>Times New Roman</vt:lpstr>
      <vt:lpstr>Verdana</vt:lpstr>
      <vt:lpstr>Wingdings</vt:lpstr>
      <vt:lpstr>Тема Office</vt:lpstr>
      <vt:lpstr>Ценностная модель подготовки инженера </vt:lpstr>
      <vt:lpstr> </vt:lpstr>
      <vt:lpstr>подходы К формированию инженерных компетенций</vt:lpstr>
      <vt:lpstr>Различия между потребностью и ценностью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требований к конкурентоспособному специалисту</vt:lpstr>
      <vt:lpstr>Презентация PowerPoint</vt:lpstr>
      <vt:lpstr>Презентация PowerPoint</vt:lpstr>
      <vt:lpstr>Презентация PowerPoint</vt:lpstr>
      <vt:lpstr>Презентация PowerPoint</vt:lpstr>
      <vt:lpstr>Classification of creative works</vt:lpstr>
      <vt:lpstr>Examples of negative future orientation</vt:lpstr>
      <vt:lpstr>Examples of positive future orientation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>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Сычевская Ольга Витальевна</dc:creator>
  <cp:lastModifiedBy>1</cp:lastModifiedBy>
  <cp:revision>15</cp:revision>
  <cp:lastPrinted>2021-08-02T01:21:27Z</cp:lastPrinted>
  <dcterms:created xsi:type="dcterms:W3CDTF">2022-09-15T08:49:06Z</dcterms:created>
  <dcterms:modified xsi:type="dcterms:W3CDTF">2023-02-15T16:09:15Z</dcterms:modified>
</cp:coreProperties>
</file>