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70" r:id="rId1"/>
  </p:sldMasterIdLst>
  <p:notesMasterIdLst>
    <p:notesMasterId r:id="rId14"/>
  </p:notesMasterIdLst>
  <p:handoutMasterIdLst>
    <p:handoutMasterId r:id="rId15"/>
  </p:handoutMasterIdLst>
  <p:sldIdLst>
    <p:sldId id="2576" r:id="rId2"/>
    <p:sldId id="3130" r:id="rId3"/>
    <p:sldId id="3153" r:id="rId4"/>
    <p:sldId id="3154" r:id="rId5"/>
    <p:sldId id="3146" r:id="rId6"/>
    <p:sldId id="3158" r:id="rId7"/>
    <p:sldId id="3159" r:id="rId8"/>
    <p:sldId id="3147" r:id="rId9"/>
    <p:sldId id="3160" r:id="rId10"/>
    <p:sldId id="3161" r:id="rId11"/>
    <p:sldId id="3151" r:id="rId12"/>
    <p:sldId id="3157" r:id="rId13"/>
  </p:sldIdLst>
  <p:sldSz cx="13444538" cy="7562850"/>
  <p:notesSz cx="6889750" cy="10021888"/>
  <p:defaultTextStyle>
    <a:defPPr>
      <a:defRPr lang="ru-RU"/>
    </a:defPPr>
    <a:lvl1pPr marL="0" algn="l" defTabSz="50496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04963" algn="l" defTabSz="50496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09991" algn="l" defTabSz="50496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15011" algn="l" defTabSz="50496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20001" algn="l" defTabSz="50496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525004" algn="l" defTabSz="50496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030009" algn="l" defTabSz="50496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535017" algn="l" defTabSz="50496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040009" algn="l" defTabSz="50496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E0F426C-BC88-DA4A-9150-DAF32649E7F5}">
          <p14:sldIdLst>
            <p14:sldId id="2576"/>
            <p14:sldId id="3130"/>
            <p14:sldId id="3153"/>
            <p14:sldId id="3154"/>
            <p14:sldId id="3146"/>
            <p14:sldId id="3158"/>
            <p14:sldId id="3159"/>
            <p14:sldId id="3147"/>
            <p14:sldId id="3160"/>
            <p14:sldId id="3161"/>
            <p14:sldId id="3151"/>
            <p14:sldId id="3157"/>
          </p14:sldIdLst>
        </p14:section>
        <p14:section name="Раздел без заголовка" id="{CFDD7A54-4C46-4D43-8C5D-38A7EFF0603B}">
          <p14:sldIdLst/>
        </p14:section>
      </p14:sectionLst>
    </p:ext>
    <p:ext uri="{EFAFB233-063F-42B5-8137-9DF3F51BA10A}">
      <p15:sldGuideLst xmlns:p15="http://schemas.microsoft.com/office/powerpoint/2012/main">
        <p15:guide id="153" pos="969" userDrawn="1">
          <p15:clr>
            <a:srgbClr val="A4A3A4"/>
          </p15:clr>
        </p15:guide>
        <p15:guide id="158" pos="1105" userDrawn="1">
          <p15:clr>
            <a:srgbClr val="A4A3A4"/>
          </p15:clr>
        </p15:guide>
        <p15:guide id="159" pos="4416" userDrawn="1">
          <p15:clr>
            <a:srgbClr val="A4A3A4"/>
          </p15:clr>
        </p15:guide>
        <p15:guide id="163" orient="horz" pos="681" userDrawn="1">
          <p15:clr>
            <a:srgbClr val="A4A3A4"/>
          </p15:clr>
        </p15:guide>
        <p15:guide id="164" pos="4053" userDrawn="1">
          <p15:clr>
            <a:srgbClr val="A4A3A4"/>
          </p15:clr>
        </p15:guide>
        <p15:guide id="165" orient="horz" pos="1702" userDrawn="1">
          <p15:clr>
            <a:srgbClr val="A4A3A4"/>
          </p15:clr>
        </p15:guide>
        <p15:guide id="166" pos="4212" userDrawn="1">
          <p15:clr>
            <a:srgbClr val="A4A3A4"/>
          </p15:clr>
        </p15:guide>
        <p15:guide id="167" orient="horz" pos="2586" userDrawn="1">
          <p15:clr>
            <a:srgbClr val="A4A3A4"/>
          </p15:clr>
        </p15:guide>
        <p15:guide id="168" orient="horz" pos="3856" userDrawn="1">
          <p15:clr>
            <a:srgbClr val="A4A3A4"/>
          </p15:clr>
        </p15:guide>
        <p15:guide id="169" orient="horz" pos="1634" userDrawn="1">
          <p15:clr>
            <a:srgbClr val="A4A3A4"/>
          </p15:clr>
        </p15:guide>
        <p15:guide id="170" orient="horz" pos="3350">
          <p15:clr>
            <a:srgbClr val="A4A3A4"/>
          </p15:clr>
        </p15:guide>
        <p15:guide id="171" orient="horz" pos="16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61" userDrawn="1">
          <p15:clr>
            <a:srgbClr val="A4A3A4"/>
          </p15:clr>
        </p15:guide>
        <p15:guide id="2" pos="2189" userDrawn="1">
          <p15:clr>
            <a:srgbClr val="A4A3A4"/>
          </p15:clr>
        </p15:guide>
        <p15:guide id="3" orient="horz" pos="3156" userDrawn="1">
          <p15:clr>
            <a:srgbClr val="A4A3A4"/>
          </p15:clr>
        </p15:guide>
        <p15:guide id="4" pos="217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radaev" initials="v" lastIdx="0" clrIdx="0"/>
  <p:cmAuthor id="1" name="Окорочкова Екатерина Андреевна" initials="ОЕА" lastIdx="2" clrIdx="1"/>
  <p:cmAuthor id="2" name="Isak Froumin" initials="IF" lastIdx="7" clrIdx="2"/>
  <p:cmAuthor id="3" name="Пользователь Windows" initials="ПW" lastIdx="2" clrIdx="3"/>
  <p:cmAuthor id="4" name="Брагилевская Нина Константиновна" initials="БНК" lastIdx="2" clrIdx="4">
    <p:extLst/>
  </p:cmAuthor>
  <p:cmAuthor id="5" name="Илья" initials="И" lastIdx="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E8F1"/>
    <a:srgbClr val="F0F0F0"/>
    <a:srgbClr val="0C2D69"/>
    <a:srgbClr val="FCD400"/>
    <a:srgbClr val="ECAAAA"/>
    <a:srgbClr val="7F7F7F"/>
    <a:srgbClr val="F7941D"/>
    <a:srgbClr val="FFD495"/>
    <a:srgbClr val="9FD526"/>
    <a:srgbClr val="F69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42" autoAdjust="0"/>
    <p:restoredTop sz="93808" autoAdjust="0"/>
  </p:normalViewPr>
  <p:slideViewPr>
    <p:cSldViewPr snapToGrid="0" snapToObjects="1">
      <p:cViewPr varScale="1">
        <p:scale>
          <a:sx n="96" d="100"/>
          <a:sy n="96" d="100"/>
        </p:scale>
        <p:origin x="928" y="176"/>
      </p:cViewPr>
      <p:guideLst>
        <p:guide pos="969"/>
        <p:guide pos="1105"/>
        <p:guide pos="4416"/>
        <p:guide orient="horz" pos="681"/>
        <p:guide pos="4053"/>
        <p:guide orient="horz" pos="1702"/>
        <p:guide pos="4212"/>
        <p:guide orient="horz" pos="2586"/>
        <p:guide orient="horz" pos="3856"/>
        <p:guide orient="horz" pos="1634"/>
        <p:guide orient="horz" pos="3350"/>
        <p:guide orient="horz" pos="16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3948" y="60"/>
      </p:cViewPr>
      <p:guideLst>
        <p:guide orient="horz" pos="3161"/>
        <p:guide pos="2189"/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7" y="5"/>
            <a:ext cx="2985558" cy="501095"/>
          </a:xfrm>
          <a:prstGeom prst="rect">
            <a:avLst/>
          </a:prstGeom>
        </p:spPr>
        <p:txBody>
          <a:bodyPr vert="horz" lIns="92408" tIns="46204" rIns="92408" bIns="4620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2629" y="5"/>
            <a:ext cx="2985558" cy="501095"/>
          </a:xfrm>
          <a:prstGeom prst="rect">
            <a:avLst/>
          </a:prstGeom>
        </p:spPr>
        <p:txBody>
          <a:bodyPr vert="horz" lIns="92408" tIns="46204" rIns="92408" bIns="46204" rtlCol="0"/>
          <a:lstStyle>
            <a:lvl1pPr algn="r">
              <a:defRPr sz="1200"/>
            </a:lvl1pPr>
          </a:lstStyle>
          <a:p>
            <a:fld id="{8E52FDFD-7A46-974F-9570-A854C371901D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7" y="9519068"/>
            <a:ext cx="2985558" cy="501095"/>
          </a:xfrm>
          <a:prstGeom prst="rect">
            <a:avLst/>
          </a:prstGeom>
        </p:spPr>
        <p:txBody>
          <a:bodyPr vert="horz" lIns="92408" tIns="46204" rIns="92408" bIns="4620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2629" y="9519068"/>
            <a:ext cx="2985558" cy="501095"/>
          </a:xfrm>
          <a:prstGeom prst="rect">
            <a:avLst/>
          </a:prstGeom>
        </p:spPr>
        <p:txBody>
          <a:bodyPr vert="horz" lIns="92408" tIns="46204" rIns="92408" bIns="46204" rtlCol="0" anchor="b"/>
          <a:lstStyle>
            <a:lvl1pPr algn="r">
              <a:defRPr sz="1200"/>
            </a:lvl1pPr>
          </a:lstStyle>
          <a:p>
            <a:fld id="{4D617128-3FA4-D543-8D29-7EF36DECD7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4257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7" y="5"/>
            <a:ext cx="2985558" cy="501095"/>
          </a:xfrm>
          <a:prstGeom prst="rect">
            <a:avLst/>
          </a:prstGeom>
        </p:spPr>
        <p:txBody>
          <a:bodyPr vert="horz" lIns="92408" tIns="46204" rIns="92408" bIns="4620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629" y="5"/>
            <a:ext cx="2985558" cy="501095"/>
          </a:xfrm>
          <a:prstGeom prst="rect">
            <a:avLst/>
          </a:prstGeom>
        </p:spPr>
        <p:txBody>
          <a:bodyPr vert="horz" lIns="92408" tIns="46204" rIns="92408" bIns="46204" rtlCol="0"/>
          <a:lstStyle>
            <a:lvl1pPr algn="r">
              <a:defRPr sz="1200"/>
            </a:lvl1pPr>
          </a:lstStyle>
          <a:p>
            <a:fld id="{A69E8205-10E2-FF4C-BAAE-72CB3F45409B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54063"/>
            <a:ext cx="667702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08" tIns="46204" rIns="92408" bIns="46204" rtlCol="0" anchor="ctr"/>
          <a:lstStyle/>
          <a:p>
            <a:r>
              <a:rPr lang="ru-RU" dirty="0"/>
              <a:t>л</a:t>
            </a:r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76" y="4760414"/>
            <a:ext cx="5511800" cy="4509849"/>
          </a:xfrm>
          <a:prstGeom prst="rect">
            <a:avLst/>
          </a:prstGeom>
        </p:spPr>
        <p:txBody>
          <a:bodyPr vert="horz" lIns="92408" tIns="46204" rIns="92408" bIns="46204" rtlCol="0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7" y="9519068"/>
            <a:ext cx="2985558" cy="501095"/>
          </a:xfrm>
          <a:prstGeom prst="rect">
            <a:avLst/>
          </a:prstGeom>
        </p:spPr>
        <p:txBody>
          <a:bodyPr vert="horz" lIns="92408" tIns="46204" rIns="92408" bIns="4620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629" y="9519068"/>
            <a:ext cx="2985558" cy="501095"/>
          </a:xfrm>
          <a:prstGeom prst="rect">
            <a:avLst/>
          </a:prstGeom>
        </p:spPr>
        <p:txBody>
          <a:bodyPr vert="horz" lIns="92408" tIns="46204" rIns="92408" bIns="46204" rtlCol="0" anchor="b"/>
          <a:lstStyle>
            <a:lvl1pPr algn="r">
              <a:defRPr sz="1200"/>
            </a:lvl1pPr>
          </a:lstStyle>
          <a:p>
            <a:fld id="{ED17188B-15B9-BC47-ADB7-561553CF93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6409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5049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04963" algn="l" defTabSz="5049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09991" algn="l" defTabSz="5049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15011" algn="l" defTabSz="5049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20001" algn="l" defTabSz="5049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25004" algn="l" defTabSz="5049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30009" algn="l" defTabSz="5049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535017" algn="l" defTabSz="5049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040009" algn="l" defTabSz="5049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7188B-15B9-BC47-ADB7-561553CF93A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7303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Мастерская формируется вокруг Мастера – ведущего ученого</a:t>
            </a:r>
            <a:r>
              <a:rPr lang="ru-RU" baseline="0" dirty="0" smtClean="0"/>
              <a:t> или выдающегося инженера-практика. Проекты Мастерской обеспечены заказами индустриальных партнеров. Мастер формирует группу из студентов разных кампусов НИУ ВШЭ на конкурсной основе. Основным инфраструктурным элементом образовательного процесса является Технологический полигон, создаваемый совместно с технологическим партнером. Он может быть создан как в НИУ ВШЭ, так и по распределенному принципу на базе НИУ ВШЭ и индустриального партнера. На Технологическом полигоне концентрируются аппаратно-программные средства, необходимые для функционирования мастерской. Студенческие КБ создаются под задачи Мастерских и позволяют создавать прототипы и доводить их до промышленных образцов в Дизайн-центре.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7188B-15B9-BC47-ADB7-561553CF93A9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79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Мастерская формируется вокруг Мастера – ведущего ученого</a:t>
            </a:r>
            <a:r>
              <a:rPr lang="ru-RU" baseline="0" dirty="0" smtClean="0"/>
              <a:t> или выдающегося инженера-практика. Проекты Мастерской обеспечены заказами индустриальных партнеров. Мастер формирует группу из студентов разных кампусов НИУ ВШЭ на конкурсной основе. Основным инфраструктурным элементом образовательного процесса является Технологический полигон, создаваемый совместно с технологическим партнером. Он может быть создан как в НИУ ВШЭ, так и по распределенному принципу на базе НИУ ВШЭ и индустриального партнера. На Технологическом полигоне концентрируются аппаратно-программные средства, необходимые для функционирования мастерской. Студенческие КБ создаются под задачи Мастерских и позволяют создавать прототипы и доводить их до промышленных образцов в Дизайн-центре.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7188B-15B9-BC47-ADB7-561553CF93A9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392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dirty="0"/>
              <a:t>Миссия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510619">
              <a:defRPr/>
            </a:pPr>
            <a:fld id="{ED17188B-15B9-BC47-ADB7-561553CF93A9}" type="slidenum">
              <a:rPr lang="ru-RU">
                <a:solidFill>
                  <a:prstClr val="black"/>
                </a:solidFill>
                <a:latin typeface="Calibri"/>
              </a:rPr>
              <a:pPr defTabSz="510619">
                <a:defRPr/>
              </a:pPr>
              <a:t>2</a:t>
            </a:fld>
            <a:endParaRPr lang="ru-RU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1885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dirty="0"/>
              <a:t>Стрелки</a:t>
            </a:r>
            <a:r>
              <a:rPr lang="ru-RU" sz="1400" baseline="0" dirty="0"/>
              <a:t> со вставками по центру?</a:t>
            </a:r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510619">
              <a:defRPr/>
            </a:pPr>
            <a:fld id="{ED17188B-15B9-BC47-ADB7-561553CF93A9}" type="slidenum">
              <a:rPr lang="ru-RU">
                <a:solidFill>
                  <a:prstClr val="black"/>
                </a:solidFill>
                <a:latin typeface="Calibri"/>
              </a:rPr>
              <a:pPr defTabSz="510619">
                <a:defRPr/>
              </a:pPr>
              <a:t>3</a:t>
            </a:fld>
            <a:endParaRPr lang="ru-RU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9061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dirty="0"/>
              <a:t>Стрелки</a:t>
            </a:r>
            <a:r>
              <a:rPr lang="ru-RU" sz="1400" baseline="0" dirty="0"/>
              <a:t> со вставками по центру?</a:t>
            </a:r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510619">
              <a:defRPr/>
            </a:pPr>
            <a:fld id="{ED17188B-15B9-BC47-ADB7-561553CF93A9}" type="slidenum">
              <a:rPr lang="ru-RU">
                <a:solidFill>
                  <a:prstClr val="black"/>
                </a:solidFill>
                <a:latin typeface="Calibri"/>
              </a:rPr>
              <a:pPr defTabSz="510619">
                <a:defRPr/>
              </a:pPr>
              <a:t>4</a:t>
            </a:fld>
            <a:endParaRPr lang="ru-RU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4021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ru-RU" sz="14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Отличительной особенностью подготовки специалистов на основных и дополнительных профессиональных программах </a:t>
            </a:r>
            <a:r>
              <a:rPr lang="ru-RU" sz="14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ПИМШИКоТ</a:t>
            </a:r>
            <a:r>
              <a:rPr lang="ru-RU" sz="14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будет зарекомендовавшая себя проектная подготовка с углубленной прикладной математической компонентой. На наш взгляд, подготовка современного цифрового инженера невозможна вне рамок проектного подхода, ключевым  элементом которого является система Мастерских, обеспечивающая совместную деятельность Мастера (высококвалифицированного специалиста-практика или выдающегося ученого с опытом решения системных прикладных задач), обучающихся и высокотехнологического индустриального партнера, ставящего реальную задачу, для решения которой формируются гибкие образовательные траектории, ориентированные на востребованные технологии.</a:t>
            </a:r>
          </a:p>
          <a:p>
            <a:pPr rtl="0"/>
            <a:r>
              <a:rPr lang="ru-RU" sz="14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Проекты с участием ведущих специалистов </a:t>
            </a:r>
            <a:r>
              <a:rPr lang="ru-RU" sz="14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ПИМШИКоТ</a:t>
            </a:r>
            <a:r>
              <a:rPr lang="ru-RU" sz="14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будут реализовываться в рамках Студенческих конструкторских бюро (далее – СКБ) – временно создаваемых проектных коллективах, которые будут собираться для выполнения конкретного заказа индустриального партнера и обеспечения «полного цикла» производства продукта (до создания опытного образца и выведения его на рынок), привлекая интеллектуальный и инфраструктурный потенциал других подразделений НИУ ВШЭ.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510619">
              <a:defRPr/>
            </a:pPr>
            <a:fld id="{ED17188B-15B9-BC47-ADB7-561553CF93A9}" type="slidenum">
              <a:rPr lang="ru-RU">
                <a:solidFill>
                  <a:prstClr val="black"/>
                </a:solidFill>
                <a:latin typeface="Calibri"/>
              </a:rPr>
              <a:pPr defTabSz="510619">
                <a:defRPr/>
              </a:pPr>
              <a:t>5</a:t>
            </a:fld>
            <a:endParaRPr lang="ru-RU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8183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Мастерская формируется вокруг Мастера – ведущего ученого</a:t>
            </a:r>
            <a:r>
              <a:rPr lang="ru-RU" baseline="0" dirty="0" smtClean="0"/>
              <a:t> или выдающегося инженера-практика. Проекты Мастерской обеспечены заказами индустриальных партнеров. Мастер формирует группу из студентов разных кампусов НИУ ВШЭ на конкурсной основе. Основным инфраструктурным элементом образовательного процесса является Технологический полигон, создаваемый совместно с технологическим партнером. Он может быть создан как в НИУ ВШЭ, так и по распределенному принципу на базе НИУ ВШЭ и индустриального партнера. На Технологическом полигоне концентрируются аппаратно-программные средства, необходимые для функционирования мастерской. Студенческие КБ создаются под задачи Мастерских и позволяют создавать прототипы и доводить их до промышленных образцов в Дизайн-центре.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7188B-15B9-BC47-ADB7-561553CF93A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7216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Мастерская формируется вокруг Мастера – ведущего ученого</a:t>
            </a:r>
            <a:r>
              <a:rPr lang="ru-RU" baseline="0" dirty="0" smtClean="0"/>
              <a:t> или выдающегося инженера-практика. Проекты Мастерской обеспечены заказами индустриальных партнеров. Мастер формирует группу из студентов разных кампусов НИУ ВШЭ на конкурсной основе. Основным инфраструктурным элементом образовательного процесса является Технологический полигон, создаваемый совместно с технологическим партнером. Он может быть создан как в НИУ ВШЭ, так и по распределенному принципу на базе НИУ ВШЭ и индустриального партнера. На Технологическом полигоне концентрируются аппаратно-программные средства, необходимые для функционирования мастерской. Студенческие КБ создаются под задачи Мастерских и позволяют создавать прототипы и доводить их до промышленных образцов в Дизайн-центре.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7188B-15B9-BC47-ADB7-561553CF93A9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977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dirty="0" smtClean="0"/>
              <a:t>Образовательные</a:t>
            </a:r>
            <a:r>
              <a:rPr lang="ru-RU" sz="1400" baseline="0" dirty="0" smtClean="0"/>
              <a:t> траектории обучающихся в </a:t>
            </a:r>
            <a:r>
              <a:rPr lang="ru-RU" sz="1400" baseline="0" dirty="0" err="1" smtClean="0"/>
              <a:t>ПИМШИКоТ</a:t>
            </a:r>
            <a:r>
              <a:rPr lang="ru-RU" sz="1400" baseline="0" dirty="0" smtClean="0"/>
              <a:t> сочетают углубленную инженерно-математическую подготовку и работу над решением индустриальных задач технологических партнеров. Образование выстраивается внутри мастерской под заказ высокотехнологических промышленных предприятий, что позволяет формировать индивидуальные траектории и получать профильные компетенции.</a:t>
            </a:r>
          </a:p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510619">
              <a:defRPr/>
            </a:pPr>
            <a:fld id="{ED17188B-15B9-BC47-ADB7-561553CF93A9}" type="slidenum">
              <a:rPr lang="ru-RU">
                <a:solidFill>
                  <a:prstClr val="black"/>
                </a:solidFill>
                <a:latin typeface="Calibri"/>
              </a:rPr>
              <a:pPr defTabSz="510619">
                <a:defRPr/>
              </a:pPr>
              <a:t>8</a:t>
            </a:fld>
            <a:endParaRPr lang="ru-RU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3179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510619">
              <a:defRPr/>
            </a:pPr>
            <a:fld id="{ED17188B-15B9-BC47-ADB7-561553CF93A9}" type="slidenum">
              <a:rPr lang="ru-RU">
                <a:solidFill>
                  <a:prstClr val="black"/>
                </a:solidFill>
                <a:latin typeface="Calibri"/>
              </a:rPr>
              <a:pPr defTabSz="510619">
                <a:defRPr/>
              </a:pPr>
              <a:t>9</a:t>
            </a:fld>
            <a:endParaRPr lang="ru-RU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2185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2875" y="541338"/>
            <a:ext cx="353995" cy="353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28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1">
          <p15:clr>
            <a:srgbClr val="FBAE40"/>
          </p15:clr>
        </p15:guide>
        <p15:guide id="2" pos="4234">
          <p15:clr>
            <a:srgbClr val="FBAE40"/>
          </p15:clr>
        </p15:guide>
        <p15:guide id="3" orient="horz" pos="4423">
          <p15:clr>
            <a:srgbClr val="FBAE40"/>
          </p15:clr>
        </p15:guide>
        <p15:guide id="4" pos="379">
          <p15:clr>
            <a:srgbClr val="FBAE40"/>
          </p15:clr>
        </p15:guide>
        <p15:guide id="5" pos="8090">
          <p15:clr>
            <a:srgbClr val="FBAE40"/>
          </p15:clr>
        </p15:guide>
        <p15:guide id="6" orient="horz" pos="4537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1943" y="6940984"/>
            <a:ext cx="3137059" cy="402652"/>
          </a:xfrm>
          <a:prstGeom prst="rect">
            <a:avLst/>
          </a:prstGeom>
        </p:spPr>
        <p:txBody>
          <a:bodyPr lIns="89021" tIns="44513" rIns="89021" bIns="44513"/>
          <a:lstStyle/>
          <a:p>
            <a:pPr defTabSz="507655"/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93556" y="7009643"/>
            <a:ext cx="4257437" cy="402652"/>
          </a:xfrm>
          <a:prstGeom prst="rect">
            <a:avLst/>
          </a:prstGeom>
        </p:spPr>
        <p:txBody>
          <a:bodyPr lIns="89021" tIns="44513" rIns="89021" bIns="44513"/>
          <a:lstStyle/>
          <a:p>
            <a:pPr defTabSz="507655"/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528574" y="7009643"/>
            <a:ext cx="1638513" cy="243784"/>
          </a:xfrm>
          <a:prstGeom prst="rect">
            <a:avLst/>
          </a:prstGeom>
        </p:spPr>
        <p:txBody>
          <a:bodyPr wrap="none" lIns="89021" tIns="44513" rIns="89021" bIns="44513">
            <a:spAutoFit/>
          </a:bodyPr>
          <a:lstStyle/>
          <a:p>
            <a:pPr defTabSz="507655"/>
            <a:r>
              <a:rPr lang="ru-RU" sz="1000" dirty="0">
                <a:solidFill>
                  <a:srgbClr val="000000">
                    <a:lumMod val="50000"/>
                    <a:lumOff val="50000"/>
                  </a:srgbClr>
                </a:solidFill>
              </a:rPr>
              <a:t>©</a:t>
            </a:r>
            <a:r>
              <a:rPr lang="en-US" sz="1000" dirty="0">
                <a:solidFill>
                  <a:srgbClr val="000000">
                    <a:lumMod val="50000"/>
                    <a:lumOff val="50000"/>
                  </a:srgbClr>
                </a:solidFill>
              </a:rPr>
              <a:t> </a:t>
            </a:r>
            <a:r>
              <a:rPr lang="ru-RU" sz="1000" dirty="0">
                <a:solidFill>
                  <a:srgbClr val="000000">
                    <a:lumMod val="50000"/>
                    <a:lumOff val="50000"/>
                  </a:srgbClr>
                </a:solidFill>
              </a:rPr>
              <a:t>Аналитический центр ВШЭ </a:t>
            </a:r>
          </a:p>
        </p:txBody>
      </p:sp>
      <p:sp>
        <p:nvSpPr>
          <p:cNvPr id="10" name="Номер слайда 5"/>
          <p:cNvSpPr txBox="1">
            <a:spLocks/>
          </p:cNvSpPr>
          <p:nvPr userDrawn="1"/>
        </p:nvSpPr>
        <p:spPr>
          <a:xfrm>
            <a:off x="12702988" y="6940984"/>
            <a:ext cx="508593" cy="402652"/>
          </a:xfrm>
          <a:prstGeom prst="rect">
            <a:avLst/>
          </a:prstGeom>
        </p:spPr>
        <p:txBody>
          <a:bodyPr vert="horz" lIns="101555" tIns="50752" rIns="101555" bIns="50752" rtlCol="0" anchor="ctr"/>
          <a:lstStyle>
            <a:defPPr>
              <a:defRPr lang="ru-RU"/>
            </a:defPPr>
            <a:lvl1pPr marL="0" algn="r" defTabSz="521437" rtl="0" eaLnBrk="1" latinLnBrk="0" hangingPunct="1"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1437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873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310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746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183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620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056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1493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BD92849-6F36-F949-98BB-EDD3020AEDB4}" type="slidenum">
              <a:rPr lang="ru-RU" sz="1400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 sz="1400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7586" y="552436"/>
            <a:ext cx="353995" cy="353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4047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2">
          <p15:clr>
            <a:srgbClr val="FBAE40"/>
          </p15:clr>
        </p15:guide>
        <p15:guide id="2" pos="4234">
          <p15:clr>
            <a:srgbClr val="FBAE40"/>
          </p15:clr>
        </p15:guide>
        <p15:guide id="3" pos="8090">
          <p15:clr>
            <a:srgbClr val="FBAE40"/>
          </p15:clr>
        </p15:guide>
        <p15:guide id="4" pos="379">
          <p15:clr>
            <a:srgbClr val="FBAE40"/>
          </p15:clr>
        </p15:guide>
        <p15:guide id="5" orient="horz" pos="341">
          <p15:clr>
            <a:srgbClr val="FBAE40"/>
          </p15:clr>
        </p15:guide>
        <p15:guide id="6" orient="horz" pos="4423">
          <p15:clr>
            <a:srgbClr val="FBAE40"/>
          </p15:clr>
        </p15:guide>
        <p15:guide id="7" orient="horz" pos="4537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537538" y="7021513"/>
            <a:ext cx="1638513" cy="243784"/>
          </a:xfrm>
          <a:prstGeom prst="rect">
            <a:avLst/>
          </a:prstGeom>
        </p:spPr>
        <p:txBody>
          <a:bodyPr wrap="none" lIns="89021" tIns="44513" rIns="89021" bIns="44513">
            <a:spAutoFit/>
          </a:bodyPr>
          <a:lstStyle/>
          <a:p>
            <a:pPr defTabSz="507655"/>
            <a:r>
              <a:rPr lang="ru-RU" sz="1000" dirty="0">
                <a:solidFill>
                  <a:srgbClr val="000000">
                    <a:lumMod val="50000"/>
                    <a:lumOff val="50000"/>
                  </a:srgbClr>
                </a:solidFill>
              </a:rPr>
              <a:t>©</a:t>
            </a:r>
            <a:r>
              <a:rPr lang="en-US" sz="1000" dirty="0">
                <a:solidFill>
                  <a:srgbClr val="000000">
                    <a:lumMod val="50000"/>
                    <a:lumOff val="50000"/>
                  </a:srgbClr>
                </a:solidFill>
              </a:rPr>
              <a:t> </a:t>
            </a:r>
            <a:r>
              <a:rPr lang="ru-RU" sz="1000" dirty="0">
                <a:solidFill>
                  <a:srgbClr val="000000">
                    <a:lumMod val="50000"/>
                    <a:lumOff val="50000"/>
                  </a:srgbClr>
                </a:solidFill>
              </a:rPr>
              <a:t>Аналитический центр ВШЭ </a:t>
            </a:r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2875" y="541338"/>
            <a:ext cx="353995" cy="353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8326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2">
          <p15:clr>
            <a:srgbClr val="FBAE40"/>
          </p15:clr>
        </p15:guide>
        <p15:guide id="2" pos="4234">
          <p15:clr>
            <a:srgbClr val="FBAE40"/>
          </p15:clr>
        </p15:guide>
        <p15:guide id="3" pos="8090">
          <p15:clr>
            <a:srgbClr val="FBAE40"/>
          </p15:clr>
        </p15:guide>
        <p15:guide id="4" pos="379">
          <p15:clr>
            <a:srgbClr val="FBAE40"/>
          </p15:clr>
        </p15:guide>
        <p15:guide id="5" orient="horz" pos="341">
          <p15:clr>
            <a:srgbClr val="FBAE40"/>
          </p15:clr>
        </p15:guide>
        <p15:guide id="6" orient="horz" pos="4423">
          <p15:clr>
            <a:srgbClr val="FBAE40"/>
          </p15:clr>
        </p15:guide>
        <p15:guide id="7" orient="horz" pos="4537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369194" y="1174284"/>
            <a:ext cx="5949613" cy="5836355"/>
          </a:xfrm>
        </p:spPr>
        <p:txBody>
          <a:bodyPr>
            <a:normAutofit/>
          </a:bodyPr>
          <a:lstStyle>
            <a:lvl1pPr marL="0" indent="0">
              <a:buNone/>
              <a:defRPr sz="1400" baseline="0"/>
            </a:lvl1pPr>
          </a:lstStyle>
          <a:p>
            <a:pPr lvl="0"/>
            <a:r>
              <a:rPr lang="ru-RU" dirty="0"/>
              <a:t>Образец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4"/>
          </p:nvPr>
        </p:nvSpPr>
        <p:spPr>
          <a:xfrm>
            <a:off x="7170775" y="1174285"/>
            <a:ext cx="5893038" cy="583635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ru-RU" dirty="0"/>
              <a:t>Образец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5"/>
          </p:nvPr>
        </p:nvSpPr>
        <p:spPr>
          <a:xfrm>
            <a:off x="369731" y="180980"/>
            <a:ext cx="11799606" cy="5873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528574" y="7026508"/>
            <a:ext cx="1638513" cy="243784"/>
          </a:xfrm>
          <a:prstGeom prst="rect">
            <a:avLst/>
          </a:prstGeom>
        </p:spPr>
        <p:txBody>
          <a:bodyPr wrap="none" lIns="89021" tIns="44513" rIns="89021" bIns="44513">
            <a:spAutoFit/>
          </a:bodyPr>
          <a:lstStyle/>
          <a:p>
            <a:pPr defTabSz="507655"/>
            <a:r>
              <a:rPr lang="ru-RU" sz="1000" dirty="0">
                <a:solidFill>
                  <a:srgbClr val="000000">
                    <a:lumMod val="50000"/>
                    <a:lumOff val="50000"/>
                  </a:srgbClr>
                </a:solidFill>
              </a:rPr>
              <a:t>©</a:t>
            </a:r>
            <a:r>
              <a:rPr lang="en-US" sz="1000" dirty="0">
                <a:solidFill>
                  <a:srgbClr val="000000">
                    <a:lumMod val="50000"/>
                    <a:lumOff val="50000"/>
                  </a:srgbClr>
                </a:solidFill>
              </a:rPr>
              <a:t> </a:t>
            </a:r>
            <a:r>
              <a:rPr lang="ru-RU" sz="1000" dirty="0">
                <a:solidFill>
                  <a:srgbClr val="000000">
                    <a:lumMod val="50000"/>
                    <a:lumOff val="50000"/>
                  </a:srgbClr>
                </a:solidFill>
              </a:rPr>
              <a:t>Аналитический центр ВШЭ </a:t>
            </a:r>
          </a:p>
        </p:txBody>
      </p:sp>
      <p:sp>
        <p:nvSpPr>
          <p:cNvPr id="13" name="Номер слайда 5"/>
          <p:cNvSpPr txBox="1">
            <a:spLocks/>
          </p:cNvSpPr>
          <p:nvPr userDrawn="1"/>
        </p:nvSpPr>
        <p:spPr>
          <a:xfrm>
            <a:off x="12751030" y="6907618"/>
            <a:ext cx="445840" cy="402652"/>
          </a:xfrm>
          <a:prstGeom prst="rect">
            <a:avLst/>
          </a:prstGeom>
        </p:spPr>
        <p:txBody>
          <a:bodyPr vert="horz" lIns="101555" tIns="50752" rIns="101555" bIns="50752" rtlCol="0" anchor="ctr"/>
          <a:lstStyle>
            <a:defPPr>
              <a:defRPr lang="ru-RU"/>
            </a:defPPr>
            <a:lvl1pPr marL="0" algn="r" defTabSz="521437" rtl="0" eaLnBrk="1" latinLnBrk="0" hangingPunct="1"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1437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873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310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746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183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620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056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1493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BD92849-6F36-F949-98BB-EDD3020AEDB4}" type="slidenum">
              <a:rPr lang="ru-RU" sz="1400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 sz="1400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2875" y="551083"/>
            <a:ext cx="353995" cy="353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0137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2">
          <p15:clr>
            <a:srgbClr val="FBAE40"/>
          </p15:clr>
        </p15:guide>
        <p15:guide id="2" pos="4234">
          <p15:clr>
            <a:srgbClr val="FBAE40"/>
          </p15:clr>
        </p15:guide>
        <p15:guide id="3" pos="8090">
          <p15:clr>
            <a:srgbClr val="FBAE40"/>
          </p15:clr>
        </p15:guide>
        <p15:guide id="4" pos="379">
          <p15:clr>
            <a:srgbClr val="FBAE40"/>
          </p15:clr>
        </p15:guide>
        <p15:guide id="5" orient="horz" pos="4423">
          <p15:clr>
            <a:srgbClr val="FBAE40"/>
          </p15:clr>
        </p15:guide>
        <p15:guide id="6" orient="horz" pos="341">
          <p15:clr>
            <a:srgbClr val="FBAE40"/>
          </p15:clr>
        </p15:guide>
        <p15:guide id="7" orient="horz" pos="453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1_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5"/>
          <p:cNvSpPr txBox="1">
            <a:spLocks/>
          </p:cNvSpPr>
          <p:nvPr userDrawn="1"/>
        </p:nvSpPr>
        <p:spPr>
          <a:xfrm>
            <a:off x="12560391" y="6923816"/>
            <a:ext cx="636479" cy="402652"/>
          </a:xfrm>
          <a:prstGeom prst="rect">
            <a:avLst/>
          </a:prstGeom>
        </p:spPr>
        <p:txBody>
          <a:bodyPr vert="horz" lIns="101555" tIns="50752" rIns="101555" bIns="50752" rtlCol="0" anchor="ctr"/>
          <a:lstStyle>
            <a:defPPr>
              <a:defRPr lang="ru-RU"/>
            </a:defPPr>
            <a:lvl1pPr marL="0" algn="r" defTabSz="521437" rtl="0" eaLnBrk="1" latinLnBrk="0" hangingPunct="1"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1437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873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310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746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183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620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056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1493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BD92849-6F36-F949-98BB-EDD3020AEDB4}" type="slidenum">
              <a:rPr lang="ru-RU" sz="1400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 sz="1400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68" y="7031212"/>
            <a:ext cx="353995" cy="35399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92" y="7083600"/>
            <a:ext cx="757408" cy="272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1982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2">
          <p15:clr>
            <a:srgbClr val="FBAE40"/>
          </p15:clr>
        </p15:guide>
        <p15:guide id="2" pos="4234">
          <p15:clr>
            <a:srgbClr val="FBAE40"/>
          </p15:clr>
        </p15:guide>
        <p15:guide id="3" pos="8090">
          <p15:clr>
            <a:srgbClr val="FBAE40"/>
          </p15:clr>
        </p15:guide>
        <p15:guide id="4" pos="379">
          <p15:clr>
            <a:srgbClr val="FBAE40"/>
          </p15:clr>
        </p15:guide>
        <p15:guide id="5" orient="horz" pos="341">
          <p15:clr>
            <a:srgbClr val="FBAE40"/>
          </p15:clr>
        </p15:guide>
        <p15:guide id="6" orient="horz" pos="4423">
          <p15:clr>
            <a:srgbClr val="FBAE40"/>
          </p15:clr>
        </p15:guide>
        <p15:guide id="7" orient="horz" pos="4537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2227" y="302870"/>
            <a:ext cx="12100084" cy="649609"/>
          </a:xfrm>
          <a:prstGeom prst="rect">
            <a:avLst/>
          </a:prstGeom>
        </p:spPr>
        <p:txBody>
          <a:bodyPr vert="horz" lIns="101555" tIns="50752" rIns="101555" bIns="50752" rtlCol="0" anchor="ctr">
            <a:normAutofit/>
          </a:bodyPr>
          <a:lstStyle/>
          <a:p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2227" y="1338988"/>
            <a:ext cx="12100084" cy="5416812"/>
          </a:xfrm>
          <a:prstGeom prst="rect">
            <a:avLst/>
          </a:prstGeom>
        </p:spPr>
        <p:txBody>
          <a:bodyPr vert="horz" lIns="101555" tIns="50752" rIns="101555" bIns="50752" rtlCol="0">
            <a:normAutofit/>
          </a:bodyPr>
          <a:lstStyle/>
          <a:p>
            <a:pPr lvl="0"/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текста</a:t>
            </a:r>
            <a:endParaRPr lang="en-US" dirty="0"/>
          </a:p>
          <a:p>
            <a:pPr lvl="1"/>
            <a:r>
              <a:rPr lang="en-US" dirty="0" err="1"/>
              <a:t>Второй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2"/>
            <a:r>
              <a:rPr lang="en-US" dirty="0" err="1"/>
              <a:t>Третий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3"/>
            <a:r>
              <a:rPr lang="en-US" dirty="0" err="1"/>
              <a:t>Четвертый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4"/>
            <a:r>
              <a:rPr lang="en-US" dirty="0" err="1"/>
              <a:t>Пятый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635252" y="7009643"/>
            <a:ext cx="3137059" cy="402652"/>
          </a:xfrm>
          <a:prstGeom prst="rect">
            <a:avLst/>
          </a:prstGeom>
        </p:spPr>
        <p:txBody>
          <a:bodyPr vert="horz" lIns="101555" tIns="50752" rIns="101555" bIns="50752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07655"/>
            <a:fld id="{CBD92849-6F36-F949-98BB-EDD3020AEDB4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 defTabSz="507655"/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81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</p:sldLayoutIdLst>
  <p:hf hdr="0" ftr="0" dt="0"/>
  <p:txStyles>
    <p:titleStyle>
      <a:lvl1pPr algn="l" defTabSz="507655" rtl="0" eaLnBrk="1" latinLnBrk="0" hangingPunct="1">
        <a:spcBef>
          <a:spcPct val="0"/>
        </a:spcBef>
        <a:buNone/>
        <a:defRPr sz="2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0724" indent="-380724" algn="l" defTabSz="507655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4992" indent="-317273" algn="l" defTabSz="507655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69227" indent="-253814" algn="l" defTabSz="50765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76938" indent="-253814" algn="l" defTabSz="507655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84617" indent="-253814" algn="l" defTabSz="507655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792318" indent="-253814" algn="l" defTabSz="507655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00015" indent="-253814" algn="l" defTabSz="507655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07709" indent="-253814" algn="l" defTabSz="507655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15391" indent="-253814" algn="l" defTabSz="507655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076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07655" algn="l" defTabSz="5076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377" algn="l" defTabSz="5076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083" algn="l" defTabSz="5076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30774" algn="l" defTabSz="5076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38466" algn="l" defTabSz="5076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46161" algn="l" defTabSz="5076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53860" algn="l" defTabSz="5076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61553" algn="l" defTabSz="5076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0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NULL"/><Relationship Id="rId5" Type="http://schemas.openxmlformats.org/officeDocument/2006/relationships/image" Target="../media/image6.png"/><Relationship Id="rId6" Type="http://schemas.openxmlformats.org/officeDocument/2006/relationships/image" Target="NULL"/><Relationship Id="rId7" Type="http://schemas.openxmlformats.org/officeDocument/2006/relationships/image" Target="../media/image7.png"/><Relationship Id="rId8" Type="http://schemas.openxmlformats.org/officeDocument/2006/relationships/image" Target="NULL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0602" y="358883"/>
            <a:ext cx="2023454" cy="202345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473126" y="142043"/>
            <a:ext cx="905523" cy="9026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2E4BC9B-6D37-4295-8656-53B1F97D8470}"/>
              </a:ext>
            </a:extLst>
          </p:cNvPr>
          <p:cNvSpPr/>
          <p:nvPr/>
        </p:nvSpPr>
        <p:spPr>
          <a:xfrm>
            <a:off x="0" y="2946400"/>
            <a:ext cx="13444538" cy="190916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518520">
              <a:defRPr/>
            </a:pPr>
            <a:r>
              <a:rPr lang="ru-RU" sz="4000" b="1" dirty="0" smtClean="0">
                <a:solidFill>
                  <a:srgbClr val="0C2D6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Организация векторного подхода </a:t>
            </a:r>
          </a:p>
          <a:p>
            <a:pPr lvl="0" algn="ctr" defTabSz="518520">
              <a:defRPr/>
            </a:pPr>
            <a:r>
              <a:rPr lang="ru-RU" sz="4000" b="1" dirty="0" smtClean="0">
                <a:solidFill>
                  <a:srgbClr val="0C2D6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инженерном образовании в </a:t>
            </a:r>
          </a:p>
          <a:p>
            <a:pPr lvl="0" algn="ctr" defTabSz="518520">
              <a:defRPr/>
            </a:pPr>
            <a:r>
              <a:rPr lang="ru-RU" sz="4000" b="1" dirty="0" smtClean="0">
                <a:solidFill>
                  <a:srgbClr val="0C2D6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ПИМШ НИУ ВШЭ</a:t>
            </a:r>
          </a:p>
          <a:p>
            <a:pPr lvl="0" algn="ctr" defTabSz="518520">
              <a:defRPr/>
            </a:pPr>
            <a:endParaRPr lang="ru-RU" sz="4000" b="1" dirty="0">
              <a:solidFill>
                <a:srgbClr val="0C2D6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979109"/>
            <a:ext cx="13444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dirty="0">
              <a:solidFill>
                <a:srgbClr val="0C2D6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2400" smtClean="0">
                <a:solidFill>
                  <a:srgbClr val="0C2D6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22/03/2023</a:t>
            </a:r>
            <a:endParaRPr lang="ru-RU" sz="2400" dirty="0">
              <a:solidFill>
                <a:srgbClr val="0C2D6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17" descr="C:\Users\jantor\Desktop\Концепция\Pics\CMYK\01_Logo_HSE_full_rus_CMYK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00602" y="358883"/>
            <a:ext cx="2023454" cy="20333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5270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Прямоугольник 43"/>
          <p:cNvSpPr/>
          <p:nvPr/>
        </p:nvSpPr>
        <p:spPr>
          <a:xfrm>
            <a:off x="0" y="1731582"/>
            <a:ext cx="13444538" cy="4090236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ru-RU"/>
          </a:p>
        </p:txBody>
      </p:sp>
      <p:sp>
        <p:nvSpPr>
          <p:cNvPr id="94" name="Нашивка 93"/>
          <p:cNvSpPr/>
          <p:nvPr/>
        </p:nvSpPr>
        <p:spPr>
          <a:xfrm>
            <a:off x="1011220" y="1731582"/>
            <a:ext cx="10402648" cy="4090236"/>
          </a:xfrm>
          <a:prstGeom prst="chevron">
            <a:avLst>
              <a:gd name="adj" fmla="val 24722"/>
            </a:avLst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3249" y="3381663"/>
            <a:ext cx="1737872" cy="817941"/>
          </a:xfrm>
          <a:prstGeom prst="roundRect">
            <a:avLst>
              <a:gd name="adj" fmla="val 6068"/>
            </a:avLst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91427" tIns="45714" rIns="91427" bIns="45714" rtlCol="0" anchor="ctr" anchorCtr="0"/>
          <a:lstStyle/>
          <a:p>
            <a:pPr algn="ctr" defTabSz="1344187">
              <a:spcAft>
                <a:spcPts val="600"/>
              </a:spcAft>
              <a:defRPr/>
            </a:pPr>
            <a:r>
              <a:rPr lang="ru-RU" sz="1600" b="1" kern="0" dirty="0">
                <a:solidFill>
                  <a:srgbClr val="002060"/>
                </a:solidFill>
                <a:latin typeface="Calibri" panose="020F0502020204030204"/>
              </a:rPr>
              <a:t>Актуальные</a:t>
            </a:r>
            <a:r>
              <a:rPr lang="en-US" sz="1600" b="1" kern="0" dirty="0">
                <a:solidFill>
                  <a:srgbClr val="002060"/>
                </a:solidFill>
                <a:latin typeface="Calibri" panose="020F0502020204030204"/>
              </a:rPr>
              <a:t> </a:t>
            </a:r>
            <a:r>
              <a:rPr lang="ru-RU" sz="1600" b="1" kern="0" dirty="0">
                <a:solidFill>
                  <a:srgbClr val="002060"/>
                </a:solidFill>
                <a:latin typeface="Calibri" panose="020F0502020204030204"/>
              </a:rPr>
              <a:t>индустриальные </a:t>
            </a:r>
            <a:r>
              <a:rPr lang="ru-RU" sz="1600" b="1" kern="0" dirty="0" smtClean="0">
                <a:solidFill>
                  <a:srgbClr val="002060"/>
                </a:solidFill>
                <a:latin typeface="Calibri" panose="020F0502020204030204"/>
              </a:rPr>
              <a:t>задачи</a:t>
            </a:r>
          </a:p>
          <a:p>
            <a:pPr algn="ctr" defTabSz="1344187">
              <a:spcAft>
                <a:spcPts val="600"/>
              </a:spcAft>
              <a:defRPr/>
            </a:pPr>
            <a:r>
              <a:rPr lang="ru-RU" sz="1600" b="1" kern="0" dirty="0" smtClean="0">
                <a:solidFill>
                  <a:srgbClr val="002060"/>
                </a:solidFill>
                <a:latin typeface="Calibri" panose="020F0502020204030204"/>
              </a:rPr>
              <a:t>партнеров ПИМШ</a:t>
            </a:r>
            <a:endParaRPr lang="ru-RU" sz="1600" b="1" kern="0" dirty="0">
              <a:solidFill>
                <a:srgbClr val="002060"/>
              </a:solidFill>
              <a:latin typeface="Calibri" panose="020F0502020204030204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1242307" y="2633514"/>
            <a:ext cx="2064834" cy="2309825"/>
          </a:xfrm>
          <a:prstGeom prst="roundRect">
            <a:avLst>
              <a:gd name="adj" fmla="val 6068"/>
            </a:avLst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91427" tIns="45714" rIns="91427" bIns="45714" rtlCol="0" anchor="ctr" anchorCtr="0"/>
          <a:lstStyle/>
          <a:p>
            <a:pPr algn="ctr" defTabSz="1344187">
              <a:spcAft>
                <a:spcPts val="600"/>
              </a:spcAft>
              <a:defRPr/>
            </a:pPr>
            <a:r>
              <a:rPr lang="ru-RU" sz="1700" b="1" kern="0" dirty="0" smtClean="0">
                <a:solidFill>
                  <a:srgbClr val="002060"/>
                </a:solidFill>
                <a:latin typeface="Calibri" panose="020F0502020204030204"/>
              </a:rPr>
              <a:t>РИД</a:t>
            </a:r>
          </a:p>
          <a:p>
            <a:pPr algn="ctr" defTabSz="1344187">
              <a:spcAft>
                <a:spcPts val="600"/>
              </a:spcAft>
              <a:defRPr/>
            </a:pPr>
            <a:r>
              <a:rPr lang="ru-RU" sz="1700" b="1" kern="0" dirty="0" smtClean="0">
                <a:solidFill>
                  <a:srgbClr val="002060"/>
                </a:solidFill>
                <a:latin typeface="Calibri" panose="020F0502020204030204"/>
              </a:rPr>
              <a:t>Прототип</a:t>
            </a:r>
          </a:p>
          <a:p>
            <a:pPr algn="ctr" defTabSz="1344187">
              <a:spcAft>
                <a:spcPts val="600"/>
              </a:spcAft>
              <a:defRPr/>
            </a:pPr>
            <a:r>
              <a:rPr lang="ru-RU" sz="1700" b="1" kern="0" dirty="0" smtClean="0">
                <a:solidFill>
                  <a:srgbClr val="002060"/>
                </a:solidFill>
                <a:latin typeface="Calibri" panose="020F0502020204030204"/>
              </a:rPr>
              <a:t>ПО</a:t>
            </a:r>
          </a:p>
          <a:p>
            <a:pPr algn="ctr" defTabSz="1344187">
              <a:spcAft>
                <a:spcPts val="600"/>
              </a:spcAft>
              <a:defRPr/>
            </a:pPr>
            <a:r>
              <a:rPr lang="ru-RU" sz="1700" b="1" kern="0" dirty="0" smtClean="0">
                <a:solidFill>
                  <a:srgbClr val="002060"/>
                </a:solidFill>
                <a:latin typeface="Calibri" panose="020F0502020204030204"/>
              </a:rPr>
              <a:t>Профильный цифровой инженер</a:t>
            </a:r>
            <a:endParaRPr lang="en-US" sz="1700" b="1" kern="0" dirty="0" smtClean="0">
              <a:solidFill>
                <a:srgbClr val="002060"/>
              </a:solidFill>
              <a:latin typeface="Calibri" panose="020F0502020204030204"/>
            </a:endParaRPr>
          </a:p>
          <a:p>
            <a:pPr algn="ctr" defTabSz="1344187">
              <a:spcAft>
                <a:spcPts val="600"/>
              </a:spcAft>
              <a:defRPr/>
            </a:pPr>
            <a:r>
              <a:rPr lang="ru-RU" sz="1700" b="1" kern="0" dirty="0" smtClean="0">
                <a:solidFill>
                  <a:srgbClr val="002060"/>
                </a:solidFill>
                <a:latin typeface="Calibri" panose="020F0502020204030204"/>
              </a:rPr>
              <a:t>Проектная команда</a:t>
            </a:r>
            <a:endParaRPr lang="ru-RU" sz="1700" b="1" kern="0" dirty="0">
              <a:solidFill>
                <a:srgbClr val="002060"/>
              </a:solidFill>
              <a:latin typeface="Calibri" panose="020F0502020204030204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42060" y="5295911"/>
            <a:ext cx="1817490" cy="450000"/>
          </a:xfrm>
          <a:prstGeom prst="roundRect">
            <a:avLst>
              <a:gd name="adj" fmla="val 6068"/>
            </a:avLst>
          </a:prstGeom>
          <a:solidFill>
            <a:schemeClr val="bg1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lIns="91427" tIns="45714" rIns="91427" bIns="45714" rtlCol="0" anchor="ctr" anchorCtr="0"/>
          <a:lstStyle/>
          <a:p>
            <a:pPr algn="ctr" defTabSz="1344187">
              <a:defRPr/>
            </a:pPr>
            <a:r>
              <a:rPr lang="ru-RU" sz="1700" kern="0" dirty="0" smtClean="0">
                <a:solidFill>
                  <a:srgbClr val="002060"/>
                </a:solidFill>
                <a:latin typeface="Calibri" panose="020F0502020204030204"/>
              </a:rPr>
              <a:t>Студенческое КБ</a:t>
            </a:r>
            <a:endParaRPr lang="ru-RU" sz="1700" kern="0" dirty="0">
              <a:solidFill>
                <a:srgbClr val="002060"/>
              </a:solidFill>
              <a:latin typeface="Calibri" panose="020F0502020204030204"/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1486155" y="1272789"/>
            <a:ext cx="8841754" cy="446100"/>
          </a:xfrm>
          <a:prstGeom prst="roundRect">
            <a:avLst>
              <a:gd name="adj" fmla="val 6068"/>
            </a:avLst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91427" tIns="45714" rIns="91427" bIns="45714" rtlCol="0" anchor="ctr" anchorCtr="0"/>
          <a:lstStyle/>
          <a:p>
            <a:pPr marL="285708" indent="-285708" algn="ctr" defTabSz="1344187">
              <a:defRPr/>
            </a:pPr>
            <a:r>
              <a:rPr lang="ru-RU" sz="1700" kern="0" dirty="0" smtClean="0">
                <a:solidFill>
                  <a:srgbClr val="002060"/>
                </a:solidFill>
                <a:latin typeface="Calibri" panose="020F0502020204030204"/>
              </a:rPr>
              <a:t>Ресурсы НИУ ВШЭ</a:t>
            </a:r>
            <a:endParaRPr lang="ru-RU" sz="1700" kern="0" dirty="0">
              <a:solidFill>
                <a:srgbClr val="002060"/>
              </a:solidFill>
              <a:latin typeface="Calibri" panose="020F0502020204030204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09652" y="872679"/>
            <a:ext cx="13056768" cy="400110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/>
          <a:p>
            <a:pPr defTabSz="470126">
              <a:spcBef>
                <a:spcPts val="600"/>
              </a:spcBef>
              <a:defRPr/>
            </a:pPr>
            <a:endParaRPr lang="ru-RU" sz="2000" dirty="0">
              <a:solidFill>
                <a:srgbClr val="00599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2">
            <a:extLst>
              <a:ext uri="{FF2B5EF4-FFF2-40B4-BE49-F238E27FC236}">
                <a16:creationId xmlns="" xmlns:a16="http://schemas.microsoft.com/office/drawing/2014/main" id="{B9D9E738-E5A5-46E4-A0A3-C48523C0F77D}"/>
              </a:ext>
            </a:extLst>
          </p:cNvPr>
          <p:cNvSpPr/>
          <p:nvPr/>
        </p:nvSpPr>
        <p:spPr>
          <a:xfrm rot="5400000">
            <a:off x="6625072" y="-496386"/>
            <a:ext cx="195943" cy="1188720"/>
          </a:xfrm>
          <a:prstGeom prst="rect">
            <a:avLst/>
          </a:prstGeom>
          <a:solidFill>
            <a:srgbClr val="0C2D6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427" tIns="45714" rIns="91427" bIns="45714" rtlCol="0" anchor="ctr"/>
          <a:lstStyle/>
          <a:p>
            <a:pPr algn="ctr">
              <a:defRPr/>
            </a:pPr>
            <a:endParaRPr lang="en-US" kern="0" dirty="0">
              <a:solidFill>
                <a:prstClr val="white"/>
              </a:solidFill>
              <a:latin typeface="Athiti"/>
              <a:cs typeface="Athiti"/>
            </a:endParaRPr>
          </a:p>
        </p:txBody>
      </p:sp>
      <p:sp>
        <p:nvSpPr>
          <p:cNvPr id="79" name="Прямоугольник 78">
            <a:extLst>
              <a:ext uri="{FF2B5EF4-FFF2-40B4-BE49-F238E27FC236}">
                <a16:creationId xmlns="" xmlns:a16="http://schemas.microsoft.com/office/drawing/2014/main" id="{52E4BC9B-6D37-4295-8656-53B1F97D8470}"/>
              </a:ext>
            </a:extLst>
          </p:cNvPr>
          <p:cNvSpPr/>
          <p:nvPr/>
        </p:nvSpPr>
        <p:spPr>
          <a:xfrm>
            <a:off x="-360042" y="187226"/>
            <a:ext cx="13444538" cy="67659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518408">
              <a:defRPr/>
            </a:pPr>
            <a:r>
              <a:rPr lang="ru-RU" sz="2800" b="1" dirty="0" smtClean="0">
                <a:solidFill>
                  <a:srgbClr val="0C2D6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ПРОЕКТНО-ТЕХНОЛОГИЧЕСКАЯ ПОДГОТОВКА</a:t>
            </a:r>
          </a:p>
        </p:txBody>
      </p:sp>
      <p:sp>
        <p:nvSpPr>
          <p:cNvPr id="110" name="Прямоугольник 109"/>
          <p:cNvSpPr/>
          <p:nvPr/>
        </p:nvSpPr>
        <p:spPr>
          <a:xfrm>
            <a:off x="2050260" y="2272470"/>
            <a:ext cx="3076607" cy="2970032"/>
          </a:xfrm>
          <a:prstGeom prst="rect">
            <a:avLst/>
          </a:prstGeom>
          <a:ln w="15875">
            <a:noFill/>
            <a:prstDash val="solid"/>
          </a:ln>
        </p:spPr>
        <p:txBody>
          <a:bodyPr wrap="square" lIns="91427" tIns="45714" rIns="91427" bIns="45714">
            <a:spAutoFit/>
          </a:bodyPr>
          <a:lstStyle/>
          <a:p>
            <a:pPr marL="266662" indent="-177774">
              <a:lnSpc>
                <a:spcPct val="95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212121"/>
                </a:solidFill>
                <a:latin typeface="Calibri" pitchFamily="34" charset="0"/>
                <a:cs typeface="Calibri" pitchFamily="34" charset="0"/>
              </a:rPr>
              <a:t>Мастер</a:t>
            </a:r>
          </a:p>
          <a:p>
            <a:pPr marL="266662" indent="-177774">
              <a:lnSpc>
                <a:spcPct val="95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212121"/>
                </a:solidFill>
                <a:latin typeface="Calibri" pitchFamily="34" charset="0"/>
                <a:cs typeface="Calibri" pitchFamily="34" charset="0"/>
              </a:rPr>
              <a:t>Грант Школы</a:t>
            </a:r>
          </a:p>
          <a:p>
            <a:pPr marL="266662" indent="-177774">
              <a:lnSpc>
                <a:spcPct val="95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212121"/>
                </a:solidFill>
                <a:latin typeface="Calibri" pitchFamily="34" charset="0"/>
                <a:cs typeface="Calibri" pitchFamily="34" charset="0"/>
              </a:rPr>
              <a:t>Технологический проект</a:t>
            </a:r>
            <a:endParaRPr lang="en-US" sz="1600" dirty="0" smtClean="0">
              <a:solidFill>
                <a:srgbClr val="212121"/>
              </a:solidFill>
              <a:latin typeface="Calibri" pitchFamily="34" charset="0"/>
              <a:cs typeface="Calibri" pitchFamily="34" charset="0"/>
            </a:endParaRPr>
          </a:p>
          <a:p>
            <a:pPr marL="266662" indent="-177774">
              <a:lnSpc>
                <a:spcPct val="95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kern="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/>
              </a:rPr>
              <a:t>Специалисты-практики</a:t>
            </a:r>
            <a:endParaRPr lang="ru-RU" sz="1600" kern="0" dirty="0">
              <a:solidFill>
                <a:schemeClr val="tx2">
                  <a:lumMod val="50000"/>
                </a:schemeClr>
              </a:solidFill>
              <a:latin typeface="Calibri" panose="020F0502020204030204"/>
            </a:endParaRPr>
          </a:p>
          <a:p>
            <a:pPr marL="266662" indent="-177774">
              <a:lnSpc>
                <a:spcPct val="95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212121"/>
                </a:solidFill>
                <a:latin typeface="Calibri" pitchFamily="34" charset="0"/>
                <a:cs typeface="Calibri" pitchFamily="34" charset="0"/>
              </a:rPr>
              <a:t>Образовательная траектория</a:t>
            </a:r>
          </a:p>
          <a:p>
            <a:pPr marL="266662" indent="-177774">
              <a:lnSpc>
                <a:spcPct val="95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212121"/>
                </a:solidFill>
                <a:latin typeface="Calibri" pitchFamily="34" charset="0"/>
                <a:cs typeface="Calibri" pitchFamily="34" charset="0"/>
              </a:rPr>
              <a:t>Фундаментальные и прикладные</a:t>
            </a:r>
            <a:br>
              <a:rPr lang="ru-RU" sz="1600" dirty="0" smtClean="0">
                <a:solidFill>
                  <a:srgbClr val="212121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1600" dirty="0" smtClean="0">
                <a:solidFill>
                  <a:srgbClr val="212121"/>
                </a:solidFill>
                <a:latin typeface="Calibri" pitchFamily="34" charset="0"/>
                <a:cs typeface="Calibri" pitchFamily="34" charset="0"/>
              </a:rPr>
              <a:t>исследования</a:t>
            </a:r>
          </a:p>
          <a:p>
            <a:pPr marL="266662" indent="-177774">
              <a:lnSpc>
                <a:spcPct val="95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212121"/>
                </a:solidFill>
                <a:latin typeface="Calibri" pitchFamily="34" charset="0"/>
                <a:cs typeface="Calibri" pitchFamily="34" charset="0"/>
              </a:rPr>
              <a:t>Студенческая команда</a:t>
            </a:r>
          </a:p>
          <a:p>
            <a:pPr marL="266662" indent="-177774">
              <a:lnSpc>
                <a:spcPct val="95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212121"/>
                </a:solidFill>
                <a:latin typeface="Calibri" pitchFamily="34" charset="0"/>
                <a:cs typeface="Calibri" pitchFamily="34" charset="0"/>
              </a:rPr>
              <a:t>ППС и менторы</a:t>
            </a:r>
          </a:p>
        </p:txBody>
      </p:sp>
      <p:sp>
        <p:nvSpPr>
          <p:cNvPr id="112" name="Скругленный прямоугольник 111"/>
          <p:cNvSpPr/>
          <p:nvPr/>
        </p:nvSpPr>
        <p:spPr>
          <a:xfrm>
            <a:off x="1486155" y="5821818"/>
            <a:ext cx="8841754" cy="446100"/>
          </a:xfrm>
          <a:prstGeom prst="roundRect">
            <a:avLst>
              <a:gd name="adj" fmla="val 6068"/>
            </a:avLst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91427" tIns="45714" rIns="91427" bIns="45714" rtlCol="0" anchor="ctr" anchorCtr="0"/>
          <a:lstStyle/>
          <a:p>
            <a:pPr marL="285708" indent="-285708" algn="ctr" defTabSz="1344187">
              <a:defRPr/>
            </a:pPr>
            <a:r>
              <a:rPr lang="ru-RU" sz="1700" kern="0" dirty="0" smtClean="0">
                <a:solidFill>
                  <a:srgbClr val="002060"/>
                </a:solidFill>
                <a:latin typeface="Calibri" panose="020F0502020204030204"/>
              </a:rPr>
              <a:t>Распределенная инфраструктура: Москва, Санкт-Петербург, Нижний Новгород, Пермь</a:t>
            </a:r>
          </a:p>
        </p:txBody>
      </p:sp>
      <p:sp>
        <p:nvSpPr>
          <p:cNvPr id="6" name="Овал 5"/>
          <p:cNvSpPr/>
          <p:nvPr/>
        </p:nvSpPr>
        <p:spPr>
          <a:xfrm>
            <a:off x="7151258" y="2105450"/>
            <a:ext cx="3460601" cy="337036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819" tIns="50410" rIns="100819" bIns="5041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715860">
              <a:spcBef>
                <a:spcPts val="1200"/>
              </a:spcBef>
            </a:pPr>
            <a:r>
              <a:rPr lang="ru-RU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Инфраструктура 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R&amp;D </a:t>
            </a:r>
            <a:r>
              <a:rPr lang="ru-RU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полного цикла</a:t>
            </a:r>
          </a:p>
          <a:p>
            <a:pPr marL="357137">
              <a:spcBef>
                <a:spcPts val="1200"/>
              </a:spcBef>
            </a:pPr>
            <a:r>
              <a:rPr lang="ru-RU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Современное оборудование</a:t>
            </a:r>
          </a:p>
          <a:p>
            <a:pPr marL="357137">
              <a:spcBef>
                <a:spcPts val="1200"/>
              </a:spcBef>
            </a:pPr>
            <a:r>
              <a:rPr lang="ru-RU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Профессиональные программные пакеты</a:t>
            </a:r>
          </a:p>
          <a:p>
            <a:pPr marL="807922">
              <a:spcBef>
                <a:spcPts val="1200"/>
              </a:spcBef>
            </a:pPr>
            <a:r>
              <a:rPr lang="ru-RU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Платформы индустриальных партнеров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32" name="Picture 8" descr="Industrial Icon at GetDrawings | Free download"/>
          <p:cNvPicPr>
            <a:picLocks noChangeAspect="1" noChangeArrowheads="1"/>
          </p:cNvPicPr>
          <p:nvPr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2468" y="4563916"/>
            <a:ext cx="597248" cy="597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Software Analysis Icons - Download Free Vector Icons | Noun Project"/>
          <p:cNvPicPr>
            <a:picLocks noChangeAspect="1" noChangeArrowheads="1"/>
          </p:cNvPicPr>
          <p:nvPr/>
        </p:nvPicPr>
        <p:blipFill>
          <a:blip r:embed="rId4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0652" y="3915512"/>
            <a:ext cx="597004" cy="597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Puce électronique | Icons Gratuite"/>
          <p:cNvPicPr>
            <a:picLocks noChangeAspect="1" noChangeArrowheads="1"/>
          </p:cNvPicPr>
          <p:nvPr/>
        </p:nvPicPr>
        <p:blipFill>
          <a:blip r:embed="rId5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0652" y="3197954"/>
            <a:ext cx="597004" cy="597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How we work - Genetic Analysis"/>
          <p:cNvPicPr>
            <a:picLocks noChangeAspect="1" noChangeArrowheads="1"/>
          </p:cNvPicPr>
          <p:nvPr/>
        </p:nvPicPr>
        <p:blipFill>
          <a:blip r:embed="rId6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543" y="2438554"/>
            <a:ext cx="668102" cy="668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577" name="Picture 9" descr="C:\Google Disk новое\ПИМШИКоТ\Pics\two_puzzle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95691" y="1729147"/>
            <a:ext cx="4158915" cy="4089600"/>
          </a:xfrm>
          <a:prstGeom prst="rect">
            <a:avLst/>
          </a:prstGeom>
          <a:noFill/>
        </p:spPr>
      </p:pic>
      <p:sp>
        <p:nvSpPr>
          <p:cNvPr id="108" name="TextBox 107"/>
          <p:cNvSpPr txBox="1"/>
          <p:nvPr/>
        </p:nvSpPr>
        <p:spPr>
          <a:xfrm>
            <a:off x="7284819" y="1850449"/>
            <a:ext cx="3327040" cy="369332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/>
          <a:p>
            <a:pPr algn="ctr" defTabSz="470126">
              <a:spcBef>
                <a:spcPts val="600"/>
              </a:spcBef>
              <a:defRPr/>
            </a:pPr>
            <a:r>
              <a:rPr lang="ru-RU" sz="1800" b="1" kern="0" dirty="0" smtClean="0">
                <a:solidFill>
                  <a:srgbClr val="002060"/>
                </a:solidFill>
                <a:latin typeface="Calibri" panose="020F0502020204030204"/>
              </a:rPr>
              <a:t>Технологический полигон</a:t>
            </a:r>
            <a:endParaRPr lang="ru-RU" sz="1800" dirty="0">
              <a:solidFill>
                <a:srgbClr val="00599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284480" y="1812662"/>
            <a:ext cx="2252212" cy="369332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/>
          <a:p>
            <a:pPr algn="ctr" defTabSz="470126">
              <a:spcBef>
                <a:spcPts val="600"/>
              </a:spcBef>
              <a:defRPr/>
            </a:pPr>
            <a:r>
              <a:rPr lang="ru-RU" sz="1800" b="1" kern="0" dirty="0" smtClean="0">
                <a:solidFill>
                  <a:srgbClr val="002060"/>
                </a:solidFill>
                <a:latin typeface="Calibri" panose="020F0502020204030204"/>
              </a:rPr>
              <a:t>Мастерская</a:t>
            </a:r>
            <a:endParaRPr lang="ru-RU" sz="1800" dirty="0">
              <a:solidFill>
                <a:srgbClr val="00599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011038" y="1910251"/>
            <a:ext cx="3327040" cy="723263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/>
          <a:p>
            <a:pPr algn="ctr" defTabSz="470126">
              <a:spcBef>
                <a:spcPts val="600"/>
              </a:spcBef>
              <a:defRPr/>
            </a:pPr>
            <a:r>
              <a:rPr lang="ru-RU" sz="1800" b="1" kern="0" smtClean="0">
                <a:solidFill>
                  <a:schemeClr val="bg1"/>
                </a:solidFill>
                <a:latin typeface="Calibri" panose="020F0502020204030204"/>
              </a:rPr>
              <a:t>Специальные </a:t>
            </a:r>
          </a:p>
          <a:p>
            <a:pPr algn="ctr" defTabSz="470126">
              <a:spcBef>
                <a:spcPts val="600"/>
              </a:spcBef>
              <a:defRPr/>
            </a:pPr>
            <a:r>
              <a:rPr lang="ru-RU" sz="1800" b="1" kern="0" dirty="0" smtClean="0">
                <a:solidFill>
                  <a:schemeClr val="bg1"/>
                </a:solidFill>
                <a:latin typeface="Calibri" panose="020F0502020204030204"/>
              </a:rPr>
              <a:t>дисциплины</a:t>
            </a:r>
            <a:endParaRPr lang="ru-RU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030985" y="5235695"/>
            <a:ext cx="3327040" cy="369332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/>
          <a:p>
            <a:pPr algn="ctr" defTabSz="470126">
              <a:spcBef>
                <a:spcPts val="600"/>
              </a:spcBef>
              <a:defRPr/>
            </a:pPr>
            <a:r>
              <a:rPr lang="ru-RU" sz="1800" b="1" kern="0" dirty="0" smtClean="0">
                <a:solidFill>
                  <a:schemeClr val="bg1"/>
                </a:solidFill>
                <a:latin typeface="Calibri" panose="020F0502020204030204"/>
              </a:rPr>
              <a:t>Цифровая среда</a:t>
            </a:r>
            <a:endParaRPr lang="ru-RU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44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-6694541" y="3980757"/>
            <a:ext cx="13056768" cy="400110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/>
          <a:p>
            <a:pPr defTabSz="470126">
              <a:spcBef>
                <a:spcPts val="600"/>
              </a:spcBef>
              <a:defRPr/>
            </a:pPr>
            <a:endParaRPr lang="ru-RU" sz="2000" dirty="0">
              <a:solidFill>
                <a:srgbClr val="00599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2">
            <a:extLst>
              <a:ext uri="{FF2B5EF4-FFF2-40B4-BE49-F238E27FC236}">
                <a16:creationId xmlns:a16="http://schemas.microsoft.com/office/drawing/2014/main" xmlns="" id="{B9D9E738-E5A5-46E4-A0A3-C48523C0F77D}"/>
              </a:ext>
            </a:extLst>
          </p:cNvPr>
          <p:cNvSpPr/>
          <p:nvPr/>
        </p:nvSpPr>
        <p:spPr>
          <a:xfrm rot="5400000">
            <a:off x="6625072" y="-496386"/>
            <a:ext cx="195943" cy="1188720"/>
          </a:xfrm>
          <a:prstGeom prst="rect">
            <a:avLst/>
          </a:prstGeom>
          <a:solidFill>
            <a:srgbClr val="0C2D6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427" tIns="45714" rIns="91427" bIns="45714" rtlCol="0" anchor="ctr"/>
          <a:lstStyle/>
          <a:p>
            <a:pPr algn="ctr">
              <a:defRPr/>
            </a:pPr>
            <a:endParaRPr lang="en-US" kern="0" dirty="0">
              <a:solidFill>
                <a:prstClr val="white"/>
              </a:solidFill>
              <a:latin typeface="Athiti"/>
              <a:cs typeface="Athiti"/>
            </a:endParaRPr>
          </a:p>
        </p:txBody>
      </p:sp>
      <p:sp>
        <p:nvSpPr>
          <p:cNvPr id="79" name="Прямоугольник 78">
            <a:extLst>
              <a:ext uri="{FF2B5EF4-FFF2-40B4-BE49-F238E27FC236}">
                <a16:creationId xmlns:a16="http://schemas.microsoft.com/office/drawing/2014/main" xmlns="" id="{52E4BC9B-6D37-4295-8656-53B1F97D8470}"/>
              </a:ext>
            </a:extLst>
          </p:cNvPr>
          <p:cNvSpPr/>
          <p:nvPr/>
        </p:nvSpPr>
        <p:spPr>
          <a:xfrm>
            <a:off x="-360042" y="187226"/>
            <a:ext cx="13444538" cy="67659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518408">
              <a:defRPr/>
            </a:pPr>
            <a:r>
              <a:rPr lang="ru-RU" sz="2800" b="1" dirty="0" smtClean="0">
                <a:solidFill>
                  <a:srgbClr val="0C2D6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МАСТЕРСКИЕ В ПИШ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38273" y="1682360"/>
            <a:ext cx="1215826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 </a:t>
            </a:r>
          </a:p>
          <a:p>
            <a:pPr marL="342900" lvl="0" indent="-342900">
              <a:buFont typeface="Arial" charset="0"/>
              <a:buChar char="•"/>
            </a:pPr>
            <a:r>
              <a:rPr lang="ru-RU" sz="3000" dirty="0"/>
              <a:t>Мастерская по </a:t>
            </a:r>
            <a:r>
              <a:rPr lang="ru-RU" sz="3000" dirty="0" smtClean="0"/>
              <a:t>прикладному искусственному интеллекту</a:t>
            </a:r>
          </a:p>
          <a:p>
            <a:pPr lvl="0"/>
            <a:endParaRPr lang="ru-RU" sz="3000" dirty="0"/>
          </a:p>
          <a:p>
            <a:pPr marL="342900" lvl="0" indent="-342900">
              <a:buFont typeface="Arial" charset="0"/>
              <a:buChar char="•"/>
            </a:pPr>
            <a:r>
              <a:rPr lang="ru-RU" sz="3000" dirty="0"/>
              <a:t>Мастерская по </a:t>
            </a:r>
            <a:r>
              <a:rPr lang="ru-RU" sz="3000" dirty="0" smtClean="0"/>
              <a:t>высоконагруженным приложениям</a:t>
            </a:r>
            <a:endParaRPr lang="ru-RU" sz="3000" dirty="0"/>
          </a:p>
          <a:p>
            <a:pPr marL="342900" lvl="0" indent="-342900">
              <a:buFont typeface="Arial" charset="0"/>
              <a:buChar char="•"/>
            </a:pPr>
            <a:endParaRPr lang="ru-RU" sz="3000" dirty="0" smtClean="0"/>
          </a:p>
          <a:p>
            <a:pPr marL="342900" lvl="0" indent="-342900">
              <a:buFont typeface="Arial" charset="0"/>
              <a:buChar char="•"/>
            </a:pPr>
            <a:r>
              <a:rPr lang="ru-RU" sz="3000" dirty="0" smtClean="0"/>
              <a:t>Мастерская </a:t>
            </a:r>
            <a:r>
              <a:rPr lang="ru-RU" sz="3000" dirty="0"/>
              <a:t>по </a:t>
            </a:r>
            <a:r>
              <a:rPr lang="ru-RU" sz="3000" dirty="0" smtClean="0"/>
              <a:t>аппаратному обеспечению искусственного интеллекта</a:t>
            </a:r>
          </a:p>
          <a:p>
            <a:pPr marL="342900" lvl="0" indent="-342900">
              <a:buFont typeface="Arial" charset="0"/>
              <a:buChar char="•"/>
            </a:pPr>
            <a:endParaRPr lang="ru-RU" sz="3000" dirty="0"/>
          </a:p>
          <a:p>
            <a:pPr marL="342900" indent="-342900">
              <a:buFont typeface="Arial" charset="0"/>
              <a:buChar char="•"/>
            </a:pPr>
            <a:r>
              <a:rPr lang="ru-RU" sz="3000" dirty="0"/>
              <a:t>Мастерская по виртуальным платформенным </a:t>
            </a:r>
            <a:r>
              <a:rPr lang="ru-RU" sz="3000" dirty="0" smtClean="0"/>
              <a:t>решениям</a:t>
            </a:r>
            <a:endParaRPr lang="ru-RU" sz="3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71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9500" y="2476500"/>
            <a:ext cx="13766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0" dirty="0" smtClean="0"/>
              <a:t>Спасибо за внимание!</a:t>
            </a:r>
            <a:endParaRPr lang="ru-RU" sz="10000" dirty="0"/>
          </a:p>
        </p:txBody>
      </p:sp>
    </p:spTree>
    <p:extLst>
      <p:ext uri="{BB962C8B-B14F-4D97-AF65-F5344CB8AC3E}">
        <p14:creationId xmlns:p14="http://schemas.microsoft.com/office/powerpoint/2010/main" val="30695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="" xmlns:a16="http://schemas.microsoft.com/office/drawing/2014/main" id="{B9D9E738-E5A5-46E4-A0A3-C48523C0F77D}"/>
              </a:ext>
            </a:extLst>
          </p:cNvPr>
          <p:cNvSpPr/>
          <p:nvPr/>
        </p:nvSpPr>
        <p:spPr>
          <a:xfrm rot="5400000">
            <a:off x="6625069" y="-496388"/>
            <a:ext cx="195943" cy="1188720"/>
          </a:xfrm>
          <a:prstGeom prst="rect">
            <a:avLst/>
          </a:prstGeom>
          <a:solidFill>
            <a:srgbClr val="0C2D6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049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thiti"/>
              <a:ea typeface="+mn-ea"/>
              <a:cs typeface="Athiti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948F60A5-3106-4326-824D-DDE3BCDCF9EC}"/>
              </a:ext>
            </a:extLst>
          </p:cNvPr>
          <p:cNvSpPr/>
          <p:nvPr/>
        </p:nvSpPr>
        <p:spPr>
          <a:xfrm>
            <a:off x="0" y="337209"/>
            <a:ext cx="13444538" cy="504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518483">
              <a:defRPr/>
            </a:pPr>
            <a:r>
              <a:rPr lang="ru-RU" sz="2800" b="1" dirty="0" smtClean="0">
                <a:solidFill>
                  <a:srgbClr val="0C2D6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ЦЕЛЬ СОЗДАНИЯ И ФОРМА РЕАЛИЗАЦИИ ПИШ</a:t>
            </a:r>
            <a:endParaRPr lang="ru-RU" sz="2800" b="1" cap="all" dirty="0">
              <a:solidFill>
                <a:srgbClr val="0C2D6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8342A315-7988-45BA-8FA9-8D519663279C}"/>
              </a:ext>
            </a:extLst>
          </p:cNvPr>
          <p:cNvSpPr txBox="1"/>
          <p:nvPr/>
        </p:nvSpPr>
        <p:spPr>
          <a:xfrm>
            <a:off x="1052774" y="974427"/>
            <a:ext cx="113389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latin typeface="Calibri" charset="0"/>
                <a:ea typeface="Calibri" charset="0"/>
                <a:cs typeface="Calibri" charset="0"/>
              </a:rPr>
              <a:t>Цель создания </a:t>
            </a:r>
            <a:r>
              <a:rPr lang="ru-RU" sz="2000" b="1" dirty="0" smtClean="0">
                <a:latin typeface="Calibri" charset="0"/>
                <a:ea typeface="Calibri" charset="0"/>
                <a:cs typeface="Calibri" charset="0"/>
              </a:rPr>
              <a:t>Школы</a:t>
            </a:r>
            <a:r>
              <a:rPr lang="ru-RU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ru-RU" sz="2000" dirty="0" smtClean="0">
                <a:latin typeface="Calibri" charset="0"/>
                <a:ea typeface="Calibri" charset="0"/>
                <a:cs typeface="Calibri" charset="0"/>
              </a:rPr>
              <a:t>- формирование </a:t>
            </a:r>
            <a:r>
              <a:rPr lang="ru-RU" sz="2000" dirty="0">
                <a:latin typeface="Calibri" charset="0"/>
                <a:ea typeface="Calibri" charset="0"/>
                <a:cs typeface="Calibri" charset="0"/>
              </a:rPr>
              <a:t>проектно-ориентированной системы обучения и подготовки на ее основе высококвалифицированных специалистов, способных решать наукоемкие задачи индустриальных партнеров и создавать собственные решения с выходом на инновационные рынки </a:t>
            </a:r>
            <a:endParaRPr lang="ru-RU" sz="2000" dirty="0" smtClean="0">
              <a:latin typeface="Calibri" charset="0"/>
              <a:ea typeface="Calibri" charset="0"/>
              <a:cs typeface="Calibri" charset="0"/>
            </a:endParaRPr>
          </a:p>
          <a:p>
            <a:pPr algn="just"/>
            <a:endParaRPr lang="ru-RU" sz="2000" dirty="0">
              <a:solidFill>
                <a:srgbClr val="0C2D69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just"/>
            <a:r>
              <a:rPr lang="ru-RU" sz="2000" b="1" dirty="0" smtClean="0">
                <a:solidFill>
                  <a:srgbClr val="0C2D69"/>
                </a:solidFill>
                <a:latin typeface="Calibri" charset="0"/>
                <a:ea typeface="Calibri" charset="0"/>
                <a:cs typeface="Calibri" charset="0"/>
              </a:rPr>
              <a:t>Концепция </a:t>
            </a:r>
            <a:r>
              <a:rPr lang="ru-RU" sz="2000" b="1" dirty="0">
                <a:solidFill>
                  <a:srgbClr val="0C2D69"/>
                </a:solidFill>
                <a:latin typeface="Calibri" charset="0"/>
                <a:ea typeface="Calibri" charset="0"/>
                <a:cs typeface="Calibri" charset="0"/>
              </a:rPr>
              <a:t>школы </a:t>
            </a:r>
            <a:r>
              <a:rPr lang="ru-RU" sz="2000" dirty="0">
                <a:solidFill>
                  <a:srgbClr val="0C2D69"/>
                </a:solidFill>
                <a:latin typeface="Calibri" charset="0"/>
                <a:ea typeface="Calibri" charset="0"/>
                <a:cs typeface="Calibri" charset="0"/>
              </a:rPr>
              <a:t>– это реализация </a:t>
            </a:r>
            <a:r>
              <a:rPr lang="ru-RU" sz="2000" dirty="0" smtClean="0">
                <a:solidFill>
                  <a:srgbClr val="0C2D69"/>
                </a:solidFill>
                <a:latin typeface="Calibri" charset="0"/>
                <a:ea typeface="Calibri" charset="0"/>
                <a:cs typeface="Calibri" charset="0"/>
              </a:rPr>
              <a:t>векторного обучения внутри мастерских через решение реальных проектных задач от технологических партнеров</a:t>
            </a:r>
            <a:endParaRPr lang="ru-RU" sz="2000" dirty="0">
              <a:solidFill>
                <a:srgbClr val="0C2D69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657C7ABD-4888-45E5-8472-C6AB993AD39E}"/>
              </a:ext>
            </a:extLst>
          </p:cNvPr>
          <p:cNvSpPr txBox="1"/>
          <p:nvPr/>
        </p:nvSpPr>
        <p:spPr>
          <a:xfrm>
            <a:off x="951174" y="5971570"/>
            <a:ext cx="113389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Calibri" charset="0"/>
                <a:ea typeface="Calibri" charset="0"/>
                <a:cs typeface="Calibri" charset="0"/>
              </a:rPr>
              <a:t>Основной формой реализации деятельности </a:t>
            </a:r>
            <a:r>
              <a:rPr lang="ru-RU" sz="2000" dirty="0">
                <a:latin typeface="Calibri" charset="0"/>
                <a:ea typeface="Calibri" charset="0"/>
                <a:cs typeface="Calibri" charset="0"/>
              </a:rPr>
              <a:t>ПИШ являются Мастерские, в рамках которых под руководством Мастеров выполняются проекты и организуются соответствующие им индивидуальные образовательные траектории студентов.</a:t>
            </a:r>
          </a:p>
        </p:txBody>
      </p:sp>
      <p:grpSp>
        <p:nvGrpSpPr>
          <p:cNvPr id="22" name="Группа 21"/>
          <p:cNvGrpSpPr/>
          <p:nvPr/>
        </p:nvGrpSpPr>
        <p:grpSpPr>
          <a:xfrm>
            <a:off x="2336800" y="2913419"/>
            <a:ext cx="8458039" cy="2496781"/>
            <a:chOff x="2646918" y="3314204"/>
            <a:chExt cx="8147921" cy="3554480"/>
          </a:xfrm>
        </p:grpSpPr>
        <p:sp>
          <p:nvSpPr>
            <p:cNvPr id="23" name="Трапеция 22">
              <a:extLst>
                <a:ext uri="{FF2B5EF4-FFF2-40B4-BE49-F238E27FC236}">
                  <a16:creationId xmlns="" xmlns:a16="http://schemas.microsoft.com/office/drawing/2014/main" id="{AF4D72A1-260D-45A0-8A27-EC16139E5460}"/>
                </a:ext>
              </a:extLst>
            </p:cNvPr>
            <p:cNvSpPr/>
            <p:nvPr/>
          </p:nvSpPr>
          <p:spPr>
            <a:xfrm rot="10800000">
              <a:off x="2646918" y="3314204"/>
              <a:ext cx="8147921" cy="2603923"/>
            </a:xfrm>
            <a:prstGeom prst="trapezoid">
              <a:avLst>
                <a:gd name="adj" fmla="val 47542"/>
              </a:avLst>
            </a:prstGeom>
            <a:solidFill>
              <a:srgbClr val="42469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37" tIns="45718" rIns="91437" bIns="4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1800" dirty="0">
                <a:latin typeface="Century Gothic" panose="020B0502020202020204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90CC9585-D748-4437-B25A-9A372D983E37}"/>
                </a:ext>
              </a:extLst>
            </p:cNvPr>
            <p:cNvSpPr txBox="1"/>
            <p:nvPr/>
          </p:nvSpPr>
          <p:spPr>
            <a:xfrm>
              <a:off x="3339342" y="4113816"/>
              <a:ext cx="6719459" cy="3205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3" tIns="45713" rIns="91423" bIns="45713" rtlCol="0" anchor="ctr">
              <a:noAutofit/>
            </a:bodyPr>
            <a:lstStyle/>
            <a:p>
              <a:pPr algn="ctr"/>
              <a:r>
                <a:rPr lang="ru-RU" sz="1600" dirty="0">
                  <a:solidFill>
                    <a:schemeClr val="bg1"/>
                  </a:solidFill>
                  <a:latin typeface="Century Gothic" panose="020B0502020202020204" pitchFamily="34" charset="0"/>
                  <a:cs typeface="Segoe UI" panose="020B0502040204020203" pitchFamily="34" charset="0"/>
                </a:rPr>
                <a:t>Продвинутая инженерно-математическая подготовка</a:t>
              </a:r>
            </a:p>
          </p:txBody>
        </p:sp>
        <p:grpSp>
          <p:nvGrpSpPr>
            <p:cNvPr id="25" name="Группа 24">
              <a:extLst>
                <a:ext uri="{FF2B5EF4-FFF2-40B4-BE49-F238E27FC236}">
                  <a16:creationId xmlns="" xmlns:a16="http://schemas.microsoft.com/office/drawing/2014/main" id="{F3DCB290-5EB2-4765-B1E9-8FA6A31019C3}"/>
                </a:ext>
              </a:extLst>
            </p:cNvPr>
            <p:cNvGrpSpPr/>
            <p:nvPr/>
          </p:nvGrpSpPr>
          <p:grpSpPr>
            <a:xfrm>
              <a:off x="3869767" y="5977730"/>
              <a:ext cx="5705820" cy="890954"/>
              <a:chOff x="3872464" y="5373290"/>
              <a:chExt cx="5713417" cy="1506284"/>
            </a:xfrm>
          </p:grpSpPr>
          <p:sp>
            <p:nvSpPr>
              <p:cNvPr id="35" name="Равнобедренный треугольник 20">
                <a:extLst>
                  <a:ext uri="{FF2B5EF4-FFF2-40B4-BE49-F238E27FC236}">
                    <a16:creationId xmlns="" xmlns:a16="http://schemas.microsoft.com/office/drawing/2014/main" id="{32BC86CD-720F-4A0B-9EEF-2E619E0E30EE}"/>
                  </a:ext>
                </a:extLst>
              </p:cNvPr>
              <p:cNvSpPr/>
              <p:nvPr/>
            </p:nvSpPr>
            <p:spPr>
              <a:xfrm rot="10800000">
                <a:off x="3872464" y="5373290"/>
                <a:ext cx="5713417" cy="543492"/>
              </a:xfrm>
              <a:prstGeom prst="triangle">
                <a:avLst>
                  <a:gd name="adj" fmla="val 49822"/>
                </a:avLst>
              </a:prstGeom>
              <a:solidFill>
                <a:srgbClr val="3FCC7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37" tIns="45718" rIns="91437" bIns="4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 sz="180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="" xmlns:a16="http://schemas.microsoft.com/office/drawing/2014/main" id="{F305219C-E7DF-41D0-848E-EE981B0F0F05}"/>
                  </a:ext>
                </a:extLst>
              </p:cNvPr>
              <p:cNvSpPr txBox="1"/>
              <p:nvPr/>
            </p:nvSpPr>
            <p:spPr>
              <a:xfrm>
                <a:off x="4861682" y="5890953"/>
                <a:ext cx="3644035" cy="9886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23" tIns="45713" rIns="91423" bIns="45713" rtlCol="0">
                <a:spAutoFit/>
              </a:bodyPr>
              <a:lstStyle/>
              <a:p>
                <a:pPr algn="ctr"/>
                <a:r>
                  <a:rPr lang="ru-RU" sz="1600" b="1" dirty="0">
                    <a:latin typeface="Century Gothic" panose="020B0502020202020204" pitchFamily="34" charset="0"/>
                    <a:cs typeface="Segoe UI" panose="020B0502040204020203" pitchFamily="34" charset="0"/>
                  </a:rPr>
                  <a:t>Цифровой инженер-математик по отрасли</a:t>
                </a:r>
              </a:p>
            </p:txBody>
          </p:sp>
        </p:grpSp>
        <p:sp>
          <p:nvSpPr>
            <p:cNvPr id="33" name="TextBox 32">
              <a:extLst>
                <a:ext uri="{FF2B5EF4-FFF2-40B4-BE49-F238E27FC236}">
                  <a16:creationId xmlns="" xmlns:a16="http://schemas.microsoft.com/office/drawing/2014/main" id="{BEB78DB2-7AAE-DEF1-0C9E-0649B60C7479}"/>
                </a:ext>
              </a:extLst>
            </p:cNvPr>
            <p:cNvSpPr txBox="1"/>
            <p:nvPr/>
          </p:nvSpPr>
          <p:spPr>
            <a:xfrm>
              <a:off x="3339342" y="4643945"/>
              <a:ext cx="6719459" cy="3205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3" tIns="45713" rIns="91423" bIns="45713" rtlCol="0" anchor="ctr">
              <a:noAutofit/>
            </a:bodyPr>
            <a:lstStyle/>
            <a:p>
              <a:pPr algn="ctr"/>
              <a:r>
                <a:rPr lang="ru-RU" sz="1600" dirty="0">
                  <a:solidFill>
                    <a:schemeClr val="bg1"/>
                  </a:solidFill>
                  <a:latin typeface="Century Gothic" panose="020B0502020202020204" pitchFamily="34" charset="0"/>
                  <a:cs typeface="Segoe UI" panose="020B0502040204020203" pitchFamily="34" charset="0"/>
                </a:rPr>
                <a:t>Мастерские по отраслям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="" xmlns:a16="http://schemas.microsoft.com/office/drawing/2014/main" id="{561FB61B-FDFB-BBE6-B527-72504035B968}"/>
                </a:ext>
              </a:extLst>
            </p:cNvPr>
            <p:cNvSpPr txBox="1"/>
            <p:nvPr/>
          </p:nvSpPr>
          <p:spPr>
            <a:xfrm>
              <a:off x="3339342" y="5174074"/>
              <a:ext cx="6719459" cy="3205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3" tIns="45713" rIns="91423" bIns="45713" rtlCol="0" anchor="ctr">
              <a:noAutofit/>
            </a:bodyPr>
            <a:lstStyle/>
            <a:p>
              <a:pPr algn="ctr"/>
              <a:r>
                <a:rPr lang="ru-RU" sz="1600" dirty="0">
                  <a:solidFill>
                    <a:schemeClr val="bg1"/>
                  </a:solidFill>
                  <a:latin typeface="Century Gothic" panose="020B0502020202020204" pitchFamily="34" charset="0"/>
                  <a:cs typeface="Segoe UI" panose="020B0502040204020203" pitchFamily="34" charset="0"/>
                </a:rPr>
                <a:t>Индустриальные </a:t>
              </a:r>
              <a:r>
                <a:rPr lang="ru-RU" sz="1600" dirty="0" smtClean="0">
                  <a:solidFill>
                    <a:schemeClr val="bg1"/>
                  </a:solidFill>
                  <a:latin typeface="Century Gothic" panose="020B0502020202020204" pitchFamily="34" charset="0"/>
                  <a:cs typeface="Segoe UI" panose="020B0502040204020203" pitchFamily="34" charset="0"/>
                </a:rPr>
                <a:t>проекты от заказчиков</a:t>
              </a:r>
              <a:endParaRPr lang="ru-RU" sz="1600" dirty="0">
                <a:solidFill>
                  <a:schemeClr val="bg1"/>
                </a:solidFill>
                <a:latin typeface="Century Gothic" panose="020B0502020202020204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242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B9D9E738-E5A5-46E4-A0A3-C48523C0F77D}"/>
              </a:ext>
            </a:extLst>
          </p:cNvPr>
          <p:cNvSpPr/>
          <p:nvPr/>
        </p:nvSpPr>
        <p:spPr>
          <a:xfrm rot="5400000">
            <a:off x="6625069" y="-496388"/>
            <a:ext cx="195943" cy="1188720"/>
          </a:xfrm>
          <a:prstGeom prst="rect">
            <a:avLst/>
          </a:prstGeom>
          <a:solidFill>
            <a:srgbClr val="0C2D6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049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thiti"/>
              <a:ea typeface="+mn-ea"/>
              <a:cs typeface="Athiti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52E4BC9B-6D37-4295-8656-53B1F97D8470}"/>
              </a:ext>
            </a:extLst>
          </p:cNvPr>
          <p:cNvSpPr/>
          <p:nvPr/>
        </p:nvSpPr>
        <p:spPr>
          <a:xfrm>
            <a:off x="1" y="294054"/>
            <a:ext cx="13444538" cy="504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518483">
              <a:defRPr/>
            </a:pPr>
            <a:r>
              <a:rPr lang="ru-RU" sz="2800" b="1" dirty="0">
                <a:solidFill>
                  <a:srgbClr val="0C2D6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ЗАДАЧИ </a:t>
            </a:r>
            <a:r>
              <a:rPr lang="ru-RU" sz="2800" b="1" dirty="0" smtClean="0">
                <a:solidFill>
                  <a:srgbClr val="0C2D6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ПИШ</a:t>
            </a:r>
            <a:endParaRPr lang="ru-RU" sz="2800" b="1" cap="all" dirty="0">
              <a:solidFill>
                <a:srgbClr val="0C2D6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3C38A315-5E0A-4494-8875-8817AFBB24C4}"/>
              </a:ext>
            </a:extLst>
          </p:cNvPr>
          <p:cNvSpPr txBox="1"/>
          <p:nvPr/>
        </p:nvSpPr>
        <p:spPr>
          <a:xfrm>
            <a:off x="234383" y="798054"/>
            <a:ext cx="12975772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u="sng" dirty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В области образования</a:t>
            </a:r>
            <a:r>
              <a:rPr lang="ru-RU" sz="2000" u="sng" dirty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algn="just"/>
            <a:r>
              <a:rPr lang="ru-RU" sz="2000" dirty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Реализация современных принципов подготовки и переподготовки инженеров – проектное обучение, командная работа, совмещение образовательного, научного и проектного треков на едином пространственном и временном поле на базе академических и проектных мастерских под руководством выдающихся учёных и специалистов.</a:t>
            </a:r>
          </a:p>
          <a:p>
            <a:pPr algn="just"/>
            <a:endParaRPr lang="ru-RU" sz="2000" u="sng" dirty="0">
              <a:solidFill>
                <a:srgbClr val="0C2D69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ru-RU" sz="2000" b="1" u="sng" dirty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В области науки</a:t>
            </a:r>
            <a:r>
              <a:rPr lang="ru-RU" sz="2000" u="sng" dirty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algn="just"/>
            <a:r>
              <a:rPr lang="ru-RU" sz="2000" dirty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Создание научных коллективов, обеспечивающих полный цикл </a:t>
            </a:r>
            <a:r>
              <a:rPr lang="en-US" sz="2000" dirty="0" err="1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исследований</a:t>
            </a:r>
            <a:r>
              <a:rPr lang="en-US" sz="2000" dirty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 и </a:t>
            </a:r>
            <a:r>
              <a:rPr lang="en-US" sz="2000" dirty="0" err="1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разработок</a:t>
            </a:r>
            <a:r>
              <a:rPr lang="en-US" sz="2000" dirty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 –</a:t>
            </a:r>
            <a:r>
              <a:rPr lang="ru-RU" sz="2000" dirty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 от научных</a:t>
            </a:r>
            <a:r>
              <a:rPr lang="en-US" sz="2000" dirty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идей</a:t>
            </a:r>
            <a:r>
              <a:rPr lang="ru-RU" sz="2000" dirty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 до </a:t>
            </a:r>
            <a:r>
              <a:rPr lang="en-US" sz="2000" dirty="0" err="1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практических</a:t>
            </a:r>
            <a:r>
              <a:rPr lang="ru-RU" sz="2000" dirty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 результатов</a:t>
            </a:r>
          </a:p>
          <a:p>
            <a:pPr algn="just"/>
            <a:endParaRPr lang="ru-RU" sz="2000" dirty="0">
              <a:solidFill>
                <a:srgbClr val="0C2D69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ru-RU" sz="2000" b="1" u="sng" dirty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В области технологий</a:t>
            </a:r>
            <a:r>
              <a:rPr lang="ru-RU" sz="2000" u="sng" dirty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algn="just"/>
            <a:r>
              <a:rPr lang="ru-RU" sz="2000" dirty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Выстраивание научно-производственной кооперации с ведущими научно-исследовательскими, конструкторскими, производственными предприятиями РФ для реализации проектов полного цикла и создания научно-технологических стартапов</a:t>
            </a:r>
          </a:p>
          <a:p>
            <a:pPr marL="342900" indent="-342900" algn="just">
              <a:buFontTx/>
              <a:buChar char="-"/>
            </a:pPr>
            <a:endParaRPr lang="ru-RU" sz="2000" u="sng" dirty="0">
              <a:solidFill>
                <a:srgbClr val="0C2D69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72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B9D9E738-E5A5-46E4-A0A3-C48523C0F77D}"/>
              </a:ext>
            </a:extLst>
          </p:cNvPr>
          <p:cNvSpPr/>
          <p:nvPr/>
        </p:nvSpPr>
        <p:spPr>
          <a:xfrm rot="5400000">
            <a:off x="6625069" y="-496388"/>
            <a:ext cx="195943" cy="1188720"/>
          </a:xfrm>
          <a:prstGeom prst="rect">
            <a:avLst/>
          </a:prstGeom>
          <a:solidFill>
            <a:srgbClr val="0C2D6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049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thiti"/>
              <a:ea typeface="+mn-ea"/>
              <a:cs typeface="Athiti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52E4BC9B-6D37-4295-8656-53B1F97D8470}"/>
              </a:ext>
            </a:extLst>
          </p:cNvPr>
          <p:cNvSpPr/>
          <p:nvPr/>
        </p:nvSpPr>
        <p:spPr>
          <a:xfrm>
            <a:off x="1" y="402914"/>
            <a:ext cx="13444537" cy="504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518483">
              <a:defRPr/>
            </a:pPr>
            <a:r>
              <a:rPr lang="ru-RU" sz="2800" b="1" dirty="0" smtClean="0">
                <a:solidFill>
                  <a:srgbClr val="0C2D6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РОЛЬ ИНДУСТРИАЛЬНЫХ ПАРТНЕРОВ</a:t>
            </a:r>
            <a:endParaRPr lang="ru-RU" sz="2800" b="1" cap="all" dirty="0">
              <a:solidFill>
                <a:srgbClr val="0C2D6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8640" y="1308295"/>
            <a:ext cx="1161991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charset="0"/>
              <a:buChar char="•"/>
            </a:pPr>
            <a:r>
              <a:rPr lang="ru-RU" sz="2400" dirty="0" err="1" smtClean="0">
                <a:latin typeface="Calibri" charset="0"/>
                <a:ea typeface="Calibri" charset="0"/>
                <a:cs typeface="Calibri" charset="0"/>
              </a:rPr>
              <a:t>софинансирование</a:t>
            </a:r>
            <a:r>
              <a:rPr lang="ru-RU" sz="24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ru-RU" sz="2400" dirty="0">
                <a:latin typeface="Calibri" charset="0"/>
                <a:ea typeface="Calibri" charset="0"/>
                <a:cs typeface="Calibri" charset="0"/>
              </a:rPr>
              <a:t>проектов прикладных научных исследований и разработок, создания образовательных программ</a:t>
            </a:r>
            <a:r>
              <a:rPr lang="ru-RU" sz="2400" dirty="0" smtClean="0">
                <a:latin typeface="Calibri" charset="0"/>
                <a:ea typeface="Calibri" charset="0"/>
                <a:cs typeface="Calibri" charset="0"/>
              </a:rPr>
              <a:t>;</a:t>
            </a:r>
            <a:endParaRPr lang="en-US" sz="2400" dirty="0" smtClean="0">
              <a:latin typeface="Calibri" charset="0"/>
              <a:ea typeface="Calibri" charset="0"/>
              <a:cs typeface="Calibri" charset="0"/>
            </a:endParaRPr>
          </a:p>
          <a:p>
            <a:pPr lvl="0"/>
            <a:endParaRPr lang="ru-RU" sz="2400" dirty="0">
              <a:latin typeface="Calibri" charset="0"/>
              <a:ea typeface="Calibri" charset="0"/>
              <a:cs typeface="Calibri" charset="0"/>
            </a:endParaRPr>
          </a:p>
          <a:p>
            <a:pPr marL="342900" lvl="0" indent="-342900">
              <a:buFont typeface="Arial" charset="0"/>
              <a:buChar char="•"/>
            </a:pPr>
            <a:r>
              <a:rPr lang="ru-RU" sz="2400" dirty="0">
                <a:latin typeface="Calibri" charset="0"/>
                <a:ea typeface="Calibri" charset="0"/>
                <a:cs typeface="Calibri" charset="0"/>
              </a:rPr>
              <a:t>предоставление менторов и ведущих специалистов для образовательных и исследовательских проектов</a:t>
            </a:r>
            <a:r>
              <a:rPr lang="ru-RU" sz="2400" dirty="0" smtClean="0">
                <a:latin typeface="Calibri" charset="0"/>
                <a:ea typeface="Calibri" charset="0"/>
                <a:cs typeface="Calibri" charset="0"/>
              </a:rPr>
              <a:t>;</a:t>
            </a:r>
            <a:endParaRPr lang="en-US" sz="2400" dirty="0" smtClean="0">
              <a:latin typeface="Calibri" charset="0"/>
              <a:ea typeface="Calibri" charset="0"/>
              <a:cs typeface="Calibri" charset="0"/>
            </a:endParaRPr>
          </a:p>
          <a:p>
            <a:pPr lvl="0"/>
            <a:endParaRPr lang="ru-RU" sz="2400" dirty="0">
              <a:latin typeface="Calibri" charset="0"/>
              <a:ea typeface="Calibri" charset="0"/>
              <a:cs typeface="Calibri" charset="0"/>
            </a:endParaRPr>
          </a:p>
          <a:p>
            <a:pPr marL="342900" lvl="0" indent="-342900">
              <a:buFont typeface="Arial" charset="0"/>
              <a:buChar char="•"/>
            </a:pPr>
            <a:r>
              <a:rPr lang="ru-RU" sz="2400" dirty="0">
                <a:latin typeface="Calibri" charset="0"/>
                <a:ea typeface="Calibri" charset="0"/>
                <a:cs typeface="Calibri" charset="0"/>
              </a:rPr>
              <a:t>реализация программ стажировок и трудоустройства выпускников передовой инженерной школы</a:t>
            </a:r>
            <a:r>
              <a:rPr lang="ru-RU" sz="2400" dirty="0" smtClean="0">
                <a:latin typeface="Calibri" charset="0"/>
                <a:ea typeface="Calibri" charset="0"/>
                <a:cs typeface="Calibri" charset="0"/>
              </a:rPr>
              <a:t>;</a:t>
            </a:r>
            <a:endParaRPr lang="en-US" sz="2400" dirty="0" smtClean="0">
              <a:latin typeface="Calibri" charset="0"/>
              <a:ea typeface="Calibri" charset="0"/>
              <a:cs typeface="Calibri" charset="0"/>
            </a:endParaRPr>
          </a:p>
          <a:p>
            <a:pPr lvl="0"/>
            <a:endParaRPr lang="ru-RU" sz="2400" dirty="0">
              <a:latin typeface="Calibri" charset="0"/>
              <a:ea typeface="Calibri" charset="0"/>
              <a:cs typeface="Calibri" charset="0"/>
            </a:endParaRPr>
          </a:p>
          <a:p>
            <a:pPr marL="342900" lvl="0" indent="-342900">
              <a:buFont typeface="Arial" charset="0"/>
              <a:buChar char="•"/>
            </a:pPr>
            <a:r>
              <a:rPr lang="ru-RU" sz="2400" dirty="0">
                <a:latin typeface="Calibri" charset="0"/>
                <a:ea typeface="Calibri" charset="0"/>
                <a:cs typeface="Calibri" charset="0"/>
              </a:rPr>
              <a:t>предоставление в рамках совместных научно-технологических лабораторий доступа к оборудованию, вычислительным ресурсам и специализированным сервисам, а также к эксклюзивным данным</a:t>
            </a:r>
            <a:r>
              <a:rPr lang="ru-RU" sz="2400" dirty="0" smtClean="0">
                <a:latin typeface="Calibri" charset="0"/>
                <a:ea typeface="Calibri" charset="0"/>
                <a:cs typeface="Calibri" charset="0"/>
              </a:rPr>
              <a:t>;</a:t>
            </a:r>
            <a:endParaRPr lang="en-US" sz="2400" dirty="0" smtClean="0">
              <a:latin typeface="Calibri" charset="0"/>
              <a:ea typeface="Calibri" charset="0"/>
              <a:cs typeface="Calibri" charset="0"/>
            </a:endParaRPr>
          </a:p>
          <a:p>
            <a:pPr lvl="0"/>
            <a:endParaRPr lang="ru-RU" sz="2400" dirty="0">
              <a:latin typeface="Calibri" charset="0"/>
              <a:ea typeface="Calibri" charset="0"/>
              <a:cs typeface="Calibri" charset="0"/>
            </a:endParaRPr>
          </a:p>
          <a:p>
            <a:pPr marL="342900" lvl="0" indent="-342900">
              <a:buFont typeface="Arial" charset="0"/>
              <a:buChar char="•"/>
            </a:pPr>
            <a:r>
              <a:rPr lang="ru-RU" sz="2400" dirty="0">
                <a:latin typeface="Calibri" charset="0"/>
                <a:ea typeface="Calibri" charset="0"/>
                <a:cs typeface="Calibri" charset="0"/>
              </a:rPr>
              <a:t>выполнение функции базовой площадки для дальнейшего использования результатов фундаментальных и прикладных проектов.</a:t>
            </a:r>
          </a:p>
        </p:txBody>
      </p:sp>
    </p:spTree>
    <p:extLst>
      <p:ext uri="{BB962C8B-B14F-4D97-AF65-F5344CB8AC3E}">
        <p14:creationId xmlns:p14="http://schemas.microsoft.com/office/powerpoint/2010/main" val="159487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38"/>
          <p:cNvSpPr/>
          <p:nvPr/>
        </p:nvSpPr>
        <p:spPr>
          <a:xfrm>
            <a:off x="2011575" y="1694048"/>
            <a:ext cx="8509405" cy="5276910"/>
          </a:xfrm>
          <a:prstGeom prst="rect">
            <a:avLst/>
          </a:prstGeom>
          <a:solidFill>
            <a:srgbClr val="D8E8F1"/>
          </a:solidFill>
          <a:ln>
            <a:solidFill>
              <a:srgbClr val="0C2D6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ru-RU" sz="17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1005082" y="1691504"/>
            <a:ext cx="2480295" cy="5279452"/>
          </a:xfrm>
          <a:prstGeom prst="rect">
            <a:avLst/>
          </a:prstGeom>
          <a:solidFill>
            <a:srgbClr val="D8E8F1"/>
          </a:solidFill>
          <a:ln>
            <a:solidFill>
              <a:srgbClr val="0C2D6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ru-RU" sz="17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B9D9E738-E5A5-46E4-A0A3-C48523C0F77D}"/>
              </a:ext>
            </a:extLst>
          </p:cNvPr>
          <p:cNvSpPr/>
          <p:nvPr/>
        </p:nvSpPr>
        <p:spPr>
          <a:xfrm rot="5400000">
            <a:off x="6625072" y="-496386"/>
            <a:ext cx="195943" cy="1188720"/>
          </a:xfrm>
          <a:prstGeom prst="rect">
            <a:avLst/>
          </a:prstGeom>
          <a:solidFill>
            <a:srgbClr val="0C2D6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427" tIns="45714" rIns="91427" bIns="45714" rtlCol="0" anchor="ctr"/>
          <a:lstStyle/>
          <a:p>
            <a:pPr algn="ctr">
              <a:defRPr/>
            </a:pPr>
            <a:endParaRPr lang="en-US" kern="0" dirty="0">
              <a:solidFill>
                <a:prstClr val="white"/>
              </a:solidFill>
              <a:latin typeface="Athiti"/>
              <a:cs typeface="Athiti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52E4BC9B-6D37-4295-8656-53B1F97D8470}"/>
              </a:ext>
            </a:extLst>
          </p:cNvPr>
          <p:cNvSpPr/>
          <p:nvPr/>
        </p:nvSpPr>
        <p:spPr>
          <a:xfrm>
            <a:off x="1" y="196085"/>
            <a:ext cx="13444538" cy="504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518408">
              <a:defRPr/>
            </a:pPr>
            <a:r>
              <a:rPr lang="ru-RU" sz="2800" b="1" cap="all" dirty="0" smtClean="0">
                <a:solidFill>
                  <a:srgbClr val="0C2D6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Модель интеграции исследований и образования на базе ПИШ</a:t>
            </a:r>
            <a:endParaRPr lang="ru-RU" sz="2800" b="1" cap="all" dirty="0">
              <a:solidFill>
                <a:srgbClr val="0C2D6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11574" y="3057891"/>
            <a:ext cx="8497546" cy="353931"/>
          </a:xfrm>
          <a:prstGeom prst="rect">
            <a:avLst/>
          </a:prstGeom>
          <a:solidFill>
            <a:srgbClr val="0C2D69"/>
          </a:solidFill>
          <a:ln>
            <a:solidFill>
              <a:srgbClr val="0C2D69"/>
            </a:solidFill>
          </a:ln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ru-RU" sz="1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Сборка индивидуальных траекторий студентов под профильного цифрового инженера</a:t>
            </a:r>
            <a:endParaRPr lang="ru-RU" sz="17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11574" y="673334"/>
            <a:ext cx="8497546" cy="415498"/>
          </a:xfrm>
          <a:prstGeom prst="rect">
            <a:avLst/>
          </a:prstGeom>
          <a:solidFill>
            <a:schemeClr val="bg1"/>
          </a:solidFill>
          <a:ln>
            <a:solidFill>
              <a:srgbClr val="0C2D69"/>
            </a:solidFill>
          </a:ln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Приоритетные направления</a:t>
            </a:r>
            <a:r>
              <a:rPr lang="en-US" b="1" dirty="0" smtClean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b="1" dirty="0" smtClean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НТР России</a:t>
            </a:r>
            <a:endParaRPr lang="ru-RU" b="1" dirty="0">
              <a:solidFill>
                <a:srgbClr val="0C2D6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11576" y="1142036"/>
            <a:ext cx="8497545" cy="415498"/>
          </a:xfrm>
          <a:prstGeom prst="rect">
            <a:avLst/>
          </a:prstGeom>
          <a:solidFill>
            <a:schemeClr val="bg2"/>
          </a:solidFill>
          <a:ln>
            <a:solidFill>
              <a:srgbClr val="0C2D69"/>
            </a:solidFill>
          </a:ln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Индустриальный заказ</a:t>
            </a:r>
            <a:endParaRPr lang="ru-RU" b="1" dirty="0">
              <a:solidFill>
                <a:srgbClr val="0C2D6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11575" y="2327134"/>
            <a:ext cx="8497546" cy="353937"/>
          </a:xfrm>
          <a:prstGeom prst="rect">
            <a:avLst/>
          </a:prstGeom>
          <a:solidFill>
            <a:srgbClr val="0C2D69"/>
          </a:solidFill>
          <a:ln>
            <a:solidFill>
              <a:srgbClr val="0C2D69"/>
            </a:solidFill>
          </a:ln>
        </p:spPr>
        <p:txBody>
          <a:bodyPr wrap="square" lIns="91427" tIns="45714" rIns="91427" bIns="45714" rtlCol="0">
            <a:spAutoFit/>
          </a:bodyPr>
          <a:lstStyle/>
          <a:p>
            <a:pPr algn="ctr">
              <a:tabLst>
                <a:tab pos="2330116" algn="l"/>
                <a:tab pos="3320574" algn="l"/>
                <a:tab pos="4304684" algn="l"/>
                <a:tab pos="5111018" algn="l"/>
              </a:tabLst>
            </a:pPr>
            <a:r>
              <a:rPr lang="ru-RU" sz="1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Проект/производственный заказ          Грант </a:t>
            </a:r>
            <a:r>
              <a:rPr lang="en-US" sz="1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                 </a:t>
            </a:r>
            <a:r>
              <a:rPr lang="ru-RU" sz="1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Мастер          Мастерская</a:t>
            </a:r>
            <a:endParaRPr lang="ru-RU" sz="17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216654" y="2688318"/>
            <a:ext cx="2200599" cy="615547"/>
          </a:xfrm>
          <a:prstGeom prst="rect">
            <a:avLst/>
          </a:prstGeom>
          <a:solidFill>
            <a:srgbClr val="0C2D69"/>
          </a:solidFill>
          <a:ln>
            <a:solidFill>
              <a:srgbClr val="0C2D69"/>
            </a:solidFill>
          </a:ln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ru-RU" sz="1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Цифровой Университет</a:t>
            </a:r>
            <a:endParaRPr lang="ru-RU" sz="17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005081" y="1691505"/>
            <a:ext cx="2480295" cy="954095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700" b="1" dirty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НИУ </a:t>
            </a:r>
            <a:r>
              <a:rPr lang="ru-RU" sz="1700" b="1" dirty="0" smtClean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ВШЭ</a:t>
            </a:r>
          </a:p>
          <a:p>
            <a:pPr algn="ctr"/>
            <a:r>
              <a:rPr lang="ru-RU" sz="1700" b="1" dirty="0" smtClean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Ресурсы и</a:t>
            </a:r>
            <a:endParaRPr lang="ru-RU" sz="1700" b="1" dirty="0">
              <a:solidFill>
                <a:srgbClr val="0C2D69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ru-RU" sz="1700" b="1" dirty="0" smtClean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Инфраструктура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221278" y="4684640"/>
            <a:ext cx="2200599" cy="615541"/>
          </a:xfrm>
          <a:prstGeom prst="rect">
            <a:avLst/>
          </a:prstGeom>
          <a:solidFill>
            <a:srgbClr val="0C2D69"/>
          </a:solidFill>
          <a:ln>
            <a:solidFill>
              <a:srgbClr val="0C2D69"/>
            </a:solidFill>
          </a:ln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ru-RU" sz="1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Центр </a:t>
            </a:r>
            <a:r>
              <a:rPr lang="ru-RU" sz="17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трансфера</a:t>
            </a:r>
            <a:endParaRPr lang="ru-RU" sz="17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ru-RU" sz="1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технологий</a:t>
            </a:r>
            <a:endParaRPr lang="ru-RU" sz="17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227258" y="5857054"/>
            <a:ext cx="2200599" cy="615547"/>
          </a:xfrm>
          <a:prstGeom prst="rect">
            <a:avLst/>
          </a:prstGeom>
          <a:solidFill>
            <a:srgbClr val="0C2D69"/>
          </a:solidFill>
          <a:ln>
            <a:solidFill>
              <a:srgbClr val="0C2D69"/>
            </a:solidFill>
          </a:ln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ru-RU" sz="1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Маркетинг и продвижение</a:t>
            </a:r>
            <a:endParaRPr lang="ru-RU" sz="17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750154" y="4754240"/>
            <a:ext cx="1297343" cy="353937"/>
          </a:xfrm>
          <a:prstGeom prst="rect">
            <a:avLst/>
          </a:prstGeom>
          <a:solidFill>
            <a:srgbClr val="0C2D69"/>
          </a:solidFill>
          <a:ln>
            <a:solidFill>
              <a:srgbClr val="0C2D69"/>
            </a:solidFill>
          </a:ln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en-US" sz="1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R&amp;D</a:t>
            </a:r>
            <a:endParaRPr lang="ru-RU" sz="17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98108" y="4754238"/>
            <a:ext cx="1441897" cy="353937"/>
          </a:xfrm>
          <a:prstGeom prst="rect">
            <a:avLst/>
          </a:prstGeom>
          <a:solidFill>
            <a:srgbClr val="0C2D69"/>
          </a:solidFill>
          <a:ln>
            <a:solidFill>
              <a:srgbClr val="0C2D69"/>
            </a:solidFill>
          </a:ln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ru-RU" sz="1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Прототип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765903" y="4754242"/>
            <a:ext cx="2445895" cy="545940"/>
          </a:xfrm>
          <a:prstGeom prst="rect">
            <a:avLst/>
          </a:prstGeom>
          <a:solidFill>
            <a:srgbClr val="0C2D69"/>
          </a:solidFill>
          <a:ln>
            <a:solidFill>
              <a:srgbClr val="0C2D69"/>
            </a:solidFill>
          </a:ln>
        </p:spPr>
        <p:txBody>
          <a:bodyPr wrap="square" lIns="91427" tIns="45714" rIns="91427" bIns="45714" rtlCol="0">
            <a:noAutofit/>
          </a:bodyPr>
          <a:lstStyle/>
          <a:p>
            <a:pPr algn="ctr"/>
            <a:r>
              <a:rPr lang="ru-RU" sz="1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Промышленный образец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566685" y="1691504"/>
            <a:ext cx="8942437" cy="646319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Распределенная инженерно-математическая школа</a:t>
            </a:r>
          </a:p>
          <a:p>
            <a:pPr algn="ctr"/>
            <a:r>
              <a:rPr lang="ru-RU" sz="1800" b="1" dirty="0" smtClean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Москва - Санкт-Петербург - Нижний Новгород</a:t>
            </a:r>
            <a:endParaRPr lang="ru-RU" sz="1700" b="1" dirty="0">
              <a:solidFill>
                <a:srgbClr val="0C2D69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2" name="Прямая со стрелкой 51"/>
          <p:cNvCxnSpPr>
            <a:endCxn id="32" idx="0"/>
          </p:cNvCxnSpPr>
          <p:nvPr/>
        </p:nvCxnSpPr>
        <p:spPr>
          <a:xfrm>
            <a:off x="3398826" y="4432639"/>
            <a:ext cx="0" cy="3216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>
            <a:endCxn id="33" idx="0"/>
          </p:cNvCxnSpPr>
          <p:nvPr/>
        </p:nvCxnSpPr>
        <p:spPr>
          <a:xfrm>
            <a:off x="6118518" y="4432639"/>
            <a:ext cx="539" cy="321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endCxn id="36" idx="0"/>
          </p:cNvCxnSpPr>
          <p:nvPr/>
        </p:nvCxnSpPr>
        <p:spPr>
          <a:xfrm>
            <a:off x="8988851" y="4432639"/>
            <a:ext cx="0" cy="3216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Прямоугольник 75"/>
          <p:cNvSpPr/>
          <p:nvPr/>
        </p:nvSpPr>
        <p:spPr>
          <a:xfrm>
            <a:off x="32271" y="700088"/>
            <a:ext cx="1615024" cy="6270870"/>
          </a:xfrm>
          <a:prstGeom prst="rect">
            <a:avLst/>
          </a:prstGeom>
          <a:solidFill>
            <a:schemeClr val="bg2"/>
          </a:solidFill>
          <a:ln>
            <a:solidFill>
              <a:srgbClr val="0C2D6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ru-RU" sz="17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77244" y="710845"/>
            <a:ext cx="1097281" cy="353937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/>
          <a:p>
            <a:pPr algn="ctr"/>
            <a:endParaRPr lang="ru-RU" sz="1700" b="1" dirty="0">
              <a:solidFill>
                <a:srgbClr val="0C2D6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91150" y="3718687"/>
            <a:ext cx="1484505" cy="791402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>
            <a:solidFill>
              <a:srgbClr val="0C2D69"/>
            </a:solidFill>
          </a:ln>
        </p:spPr>
        <p:txBody>
          <a:bodyPr wrap="square" lIns="91427" tIns="45714" rIns="91427" bIns="45714" rtlCol="0" anchor="ctr">
            <a:noAutofit/>
          </a:bodyPr>
          <a:lstStyle/>
          <a:p>
            <a:pPr algn="ctr"/>
            <a:r>
              <a:rPr lang="ru-RU" sz="1400" dirty="0" smtClean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Технологический полигон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0769" y="2178707"/>
            <a:ext cx="1504886" cy="533565"/>
          </a:xfrm>
          <a:prstGeom prst="rect">
            <a:avLst/>
          </a:prstGeom>
          <a:solidFill>
            <a:srgbClr val="F0F0F0"/>
          </a:solidFill>
          <a:ln>
            <a:solidFill>
              <a:srgbClr val="0C2D69"/>
            </a:solidFill>
          </a:ln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Специалисты-практики</a:t>
            </a:r>
          </a:p>
        </p:txBody>
      </p:sp>
      <p:sp>
        <p:nvSpPr>
          <p:cNvPr id="81" name="Стрелка вправо 80"/>
          <p:cNvSpPr/>
          <p:nvPr/>
        </p:nvSpPr>
        <p:spPr>
          <a:xfrm>
            <a:off x="1647293" y="1142039"/>
            <a:ext cx="364282" cy="41549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ru-RU" sz="17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Стрелка вправо 99"/>
          <p:cNvSpPr/>
          <p:nvPr/>
        </p:nvSpPr>
        <p:spPr>
          <a:xfrm>
            <a:off x="1651625" y="5166182"/>
            <a:ext cx="393706" cy="41549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ru-RU" sz="17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1946339" y="3701107"/>
            <a:ext cx="8509405" cy="758733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ru-RU"/>
          </a:p>
        </p:txBody>
      </p:sp>
      <p:sp>
        <p:nvSpPr>
          <p:cNvPr id="101" name="Стрелка вправо 100"/>
          <p:cNvSpPr/>
          <p:nvPr/>
        </p:nvSpPr>
        <p:spPr>
          <a:xfrm rot="10800000">
            <a:off x="10509536" y="2098593"/>
            <a:ext cx="441754" cy="41549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ru-RU" sz="17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" name="Стрелка вправо 101"/>
          <p:cNvSpPr/>
          <p:nvPr/>
        </p:nvSpPr>
        <p:spPr>
          <a:xfrm rot="10800000">
            <a:off x="10509536" y="3911326"/>
            <a:ext cx="441754" cy="41549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ru-RU" sz="17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" name="Стрелка вправо 102"/>
          <p:cNvSpPr/>
          <p:nvPr/>
        </p:nvSpPr>
        <p:spPr>
          <a:xfrm rot="10800000">
            <a:off x="10541812" y="5363457"/>
            <a:ext cx="441754" cy="41549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ru-RU" sz="17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1229352" y="5414999"/>
            <a:ext cx="2200599" cy="353937"/>
          </a:xfrm>
          <a:prstGeom prst="rect">
            <a:avLst/>
          </a:prstGeom>
          <a:solidFill>
            <a:srgbClr val="0C2D69"/>
          </a:solidFill>
          <a:ln>
            <a:solidFill>
              <a:srgbClr val="0C2D69"/>
            </a:solidFill>
          </a:ln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ru-RU" sz="1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Бизнес-инкубатор</a:t>
            </a:r>
            <a:endParaRPr lang="ru-RU" sz="17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1207682" y="4013186"/>
            <a:ext cx="2200599" cy="615547"/>
          </a:xfrm>
          <a:prstGeom prst="rect">
            <a:avLst/>
          </a:prstGeom>
          <a:solidFill>
            <a:srgbClr val="0C2D69"/>
          </a:solidFill>
          <a:ln>
            <a:solidFill>
              <a:srgbClr val="0C2D69"/>
            </a:solidFill>
          </a:ln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ru-RU" sz="1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Образовательные ресурсы и сервисы</a:t>
            </a:r>
            <a:endParaRPr lang="ru-RU" sz="17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08" name="Прямая со стрелкой 107"/>
          <p:cNvCxnSpPr/>
          <p:nvPr/>
        </p:nvCxnSpPr>
        <p:spPr>
          <a:xfrm>
            <a:off x="5730981" y="2507937"/>
            <a:ext cx="30162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 стрелкой 108"/>
          <p:cNvCxnSpPr/>
          <p:nvPr/>
        </p:nvCxnSpPr>
        <p:spPr>
          <a:xfrm>
            <a:off x="6802594" y="2507937"/>
            <a:ext cx="72452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 стрелкой 109"/>
          <p:cNvCxnSpPr/>
          <p:nvPr/>
        </p:nvCxnSpPr>
        <p:spPr>
          <a:xfrm>
            <a:off x="8406618" y="2514089"/>
            <a:ext cx="30162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3820246" y="3890990"/>
            <a:ext cx="3155723" cy="353937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/>
          <a:p>
            <a:pPr algn="r"/>
            <a:r>
              <a:rPr lang="ru-RU" sz="1700" b="1" dirty="0" smtClean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Инфраструктура</a:t>
            </a:r>
            <a:r>
              <a:rPr lang="en-US" sz="1700" b="1" dirty="0" smtClean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/</a:t>
            </a:r>
            <a:r>
              <a:rPr lang="ru-RU" sz="1700" b="1" dirty="0" smtClean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мастерские</a:t>
            </a:r>
            <a:endParaRPr lang="ru-RU" sz="1700" b="1" dirty="0">
              <a:solidFill>
                <a:srgbClr val="0C2D6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4" name="Стрелка вправо 123"/>
          <p:cNvSpPr/>
          <p:nvPr/>
        </p:nvSpPr>
        <p:spPr>
          <a:xfrm rot="5400000">
            <a:off x="5920981" y="2652610"/>
            <a:ext cx="395071" cy="41549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ru-RU" sz="17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9182506" y="5581680"/>
            <a:ext cx="1125325" cy="615547"/>
          </a:xfrm>
          <a:prstGeom prst="rect">
            <a:avLst/>
          </a:prstGeom>
          <a:solidFill>
            <a:schemeClr val="bg2"/>
          </a:solidFill>
          <a:ln>
            <a:solidFill>
              <a:srgbClr val="0C2D69"/>
            </a:solidFill>
          </a:ln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ru-RU" sz="1700" dirty="0" smtClean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Продукт Партнера</a:t>
            </a:r>
          </a:p>
        </p:txBody>
      </p:sp>
      <p:cxnSp>
        <p:nvCxnSpPr>
          <p:cNvPr id="136" name="Прямая со стрелкой 135"/>
          <p:cNvCxnSpPr/>
          <p:nvPr/>
        </p:nvCxnSpPr>
        <p:spPr>
          <a:xfrm>
            <a:off x="3377609" y="3404158"/>
            <a:ext cx="10531" cy="3143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Прямая со стрелкой 138"/>
          <p:cNvCxnSpPr/>
          <p:nvPr/>
        </p:nvCxnSpPr>
        <p:spPr>
          <a:xfrm>
            <a:off x="6148733" y="3404158"/>
            <a:ext cx="0" cy="3317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 стрелкой 139"/>
          <p:cNvCxnSpPr/>
          <p:nvPr/>
        </p:nvCxnSpPr>
        <p:spPr>
          <a:xfrm>
            <a:off x="8984932" y="3422935"/>
            <a:ext cx="0" cy="2955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2011578" y="6626050"/>
            <a:ext cx="8497545" cy="353937"/>
          </a:xfrm>
          <a:prstGeom prst="rect">
            <a:avLst/>
          </a:prstGeom>
          <a:solidFill>
            <a:srgbClr val="0C2D69"/>
          </a:solidFill>
          <a:ln>
            <a:solidFill>
              <a:srgbClr val="0C2D69"/>
            </a:solidFill>
          </a:ln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ru-RU" sz="1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Рынок</a:t>
            </a:r>
          </a:p>
        </p:txBody>
      </p:sp>
      <p:cxnSp>
        <p:nvCxnSpPr>
          <p:cNvPr id="145" name="Прямая со стрелкой 144"/>
          <p:cNvCxnSpPr>
            <a:stCxn id="159" idx="2"/>
          </p:cNvCxnSpPr>
          <p:nvPr/>
        </p:nvCxnSpPr>
        <p:spPr>
          <a:xfrm>
            <a:off x="8458608" y="6166452"/>
            <a:ext cx="0" cy="4210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" name="TextBox 154"/>
          <p:cNvSpPr txBox="1"/>
          <p:nvPr/>
        </p:nvSpPr>
        <p:spPr>
          <a:xfrm>
            <a:off x="91153" y="2938897"/>
            <a:ext cx="1484504" cy="533565"/>
          </a:xfrm>
          <a:prstGeom prst="rect">
            <a:avLst/>
          </a:prstGeom>
          <a:solidFill>
            <a:srgbClr val="0C2D69"/>
          </a:solidFill>
          <a:ln>
            <a:solidFill>
              <a:srgbClr val="0C2D69"/>
            </a:solidFill>
          </a:ln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Практики и стажировки</a:t>
            </a:r>
          </a:p>
        </p:txBody>
      </p:sp>
      <p:sp>
        <p:nvSpPr>
          <p:cNvPr id="159" name="Прямоугольник 158"/>
          <p:cNvSpPr/>
          <p:nvPr/>
        </p:nvSpPr>
        <p:spPr>
          <a:xfrm>
            <a:off x="7893623" y="5578527"/>
            <a:ext cx="1129970" cy="587927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ru-RU"/>
          </a:p>
        </p:txBody>
      </p:sp>
      <p:sp>
        <p:nvSpPr>
          <p:cNvPr id="160" name="Прямоугольник 159"/>
          <p:cNvSpPr/>
          <p:nvPr/>
        </p:nvSpPr>
        <p:spPr>
          <a:xfrm>
            <a:off x="2011578" y="6626052"/>
            <a:ext cx="8497545" cy="344906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ru-RU"/>
          </a:p>
        </p:txBody>
      </p:sp>
      <p:sp>
        <p:nvSpPr>
          <p:cNvPr id="162" name="TextBox 161"/>
          <p:cNvSpPr txBox="1"/>
          <p:nvPr/>
        </p:nvSpPr>
        <p:spPr>
          <a:xfrm>
            <a:off x="11207682" y="3348064"/>
            <a:ext cx="2200599" cy="615541"/>
          </a:xfrm>
          <a:prstGeom prst="rect">
            <a:avLst/>
          </a:prstGeom>
          <a:solidFill>
            <a:srgbClr val="0C2D69"/>
          </a:solidFill>
          <a:ln>
            <a:solidFill>
              <a:srgbClr val="0C2D69"/>
            </a:solidFill>
          </a:ln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ru-RU" sz="1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Суперкомпьютер </a:t>
            </a:r>
            <a:r>
              <a:rPr lang="en-US" sz="17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cHARISMa</a:t>
            </a:r>
            <a:endParaRPr lang="ru-RU" sz="17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-59174" y="753232"/>
            <a:ext cx="1844943" cy="954095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700" b="1" dirty="0" smtClean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Партнер</a:t>
            </a:r>
          </a:p>
          <a:p>
            <a:pPr algn="ctr"/>
            <a:r>
              <a:rPr lang="ru-RU" sz="1700" b="1" dirty="0" smtClean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Ресурсы и</a:t>
            </a:r>
            <a:endParaRPr lang="ru-RU" sz="1700" b="1" dirty="0">
              <a:solidFill>
                <a:srgbClr val="0C2D69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ru-RU" sz="1700" b="1" dirty="0" smtClean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Инфраструктура</a:t>
            </a:r>
          </a:p>
        </p:txBody>
      </p:sp>
      <p:cxnSp>
        <p:nvCxnSpPr>
          <p:cNvPr id="56" name="Прямая со стрелкой 55"/>
          <p:cNvCxnSpPr>
            <a:stCxn id="33" idx="2"/>
          </p:cNvCxnSpPr>
          <p:nvPr/>
        </p:nvCxnSpPr>
        <p:spPr>
          <a:xfrm flipH="1">
            <a:off x="5411514" y="5108176"/>
            <a:ext cx="707542" cy="4607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stCxn id="33" idx="2"/>
          </p:cNvCxnSpPr>
          <p:nvPr/>
        </p:nvCxnSpPr>
        <p:spPr>
          <a:xfrm>
            <a:off x="6119057" y="5108175"/>
            <a:ext cx="749563" cy="470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stCxn id="36" idx="2"/>
            <a:endCxn id="133" idx="0"/>
          </p:cNvCxnSpPr>
          <p:nvPr/>
        </p:nvCxnSpPr>
        <p:spPr>
          <a:xfrm flipH="1">
            <a:off x="8456286" y="5300182"/>
            <a:ext cx="532565" cy="2814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36" idx="2"/>
            <a:endCxn id="127" idx="0"/>
          </p:cNvCxnSpPr>
          <p:nvPr/>
        </p:nvCxnSpPr>
        <p:spPr>
          <a:xfrm>
            <a:off x="8988851" y="5300182"/>
            <a:ext cx="756318" cy="2814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Прямая со стрелкой 150"/>
          <p:cNvCxnSpPr>
            <a:stCxn id="32" idx="2"/>
            <a:endCxn id="198" idx="0"/>
          </p:cNvCxnSpPr>
          <p:nvPr/>
        </p:nvCxnSpPr>
        <p:spPr>
          <a:xfrm flipH="1">
            <a:off x="2758616" y="5108178"/>
            <a:ext cx="640210" cy="4735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Прямая со стрелкой 151"/>
          <p:cNvCxnSpPr>
            <a:stCxn id="32" idx="2"/>
          </p:cNvCxnSpPr>
          <p:nvPr/>
        </p:nvCxnSpPr>
        <p:spPr>
          <a:xfrm>
            <a:off x="3398826" y="5108177"/>
            <a:ext cx="594246" cy="4757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1" name="Стрелка вправо 130"/>
          <p:cNvSpPr/>
          <p:nvPr/>
        </p:nvSpPr>
        <p:spPr>
          <a:xfrm>
            <a:off x="1668124" y="3326551"/>
            <a:ext cx="364282" cy="41549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ru-RU" sz="17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7893623" y="5581679"/>
            <a:ext cx="1125325" cy="618417"/>
          </a:xfrm>
          <a:prstGeom prst="rect">
            <a:avLst/>
          </a:prstGeom>
          <a:solidFill>
            <a:srgbClr val="0C2D69"/>
          </a:solidFill>
          <a:ln>
            <a:solidFill>
              <a:srgbClr val="0C2D69"/>
            </a:solidFill>
          </a:ln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ru-RU" sz="1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Продукт ПИШ</a:t>
            </a:r>
          </a:p>
        </p:txBody>
      </p:sp>
      <p:cxnSp>
        <p:nvCxnSpPr>
          <p:cNvPr id="177" name="Прямая со стрелкой 176"/>
          <p:cNvCxnSpPr/>
          <p:nvPr/>
        </p:nvCxnSpPr>
        <p:spPr>
          <a:xfrm>
            <a:off x="9745167" y="6204952"/>
            <a:ext cx="0" cy="4210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0" name="TextBox 189"/>
          <p:cNvSpPr txBox="1"/>
          <p:nvPr/>
        </p:nvSpPr>
        <p:spPr>
          <a:xfrm>
            <a:off x="6239933" y="5620179"/>
            <a:ext cx="1125325" cy="615547"/>
          </a:xfrm>
          <a:prstGeom prst="rect">
            <a:avLst/>
          </a:prstGeom>
          <a:solidFill>
            <a:schemeClr val="bg2"/>
          </a:solidFill>
          <a:ln>
            <a:solidFill>
              <a:srgbClr val="0C2D69"/>
            </a:solidFill>
          </a:ln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ru-RU" sz="1700" dirty="0" smtClean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Продукт Партнера</a:t>
            </a:r>
          </a:p>
        </p:txBody>
      </p:sp>
      <p:cxnSp>
        <p:nvCxnSpPr>
          <p:cNvPr id="191" name="Прямая со стрелкой 190"/>
          <p:cNvCxnSpPr>
            <a:stCxn id="192" idx="2"/>
          </p:cNvCxnSpPr>
          <p:nvPr/>
        </p:nvCxnSpPr>
        <p:spPr>
          <a:xfrm>
            <a:off x="5516035" y="6204952"/>
            <a:ext cx="0" cy="4210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2" name="Прямоугольник 191"/>
          <p:cNvSpPr/>
          <p:nvPr/>
        </p:nvSpPr>
        <p:spPr>
          <a:xfrm>
            <a:off x="4951050" y="5617027"/>
            <a:ext cx="1129970" cy="587927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ru-RU"/>
          </a:p>
        </p:txBody>
      </p:sp>
      <p:sp>
        <p:nvSpPr>
          <p:cNvPr id="193" name="TextBox 192"/>
          <p:cNvSpPr txBox="1"/>
          <p:nvPr/>
        </p:nvSpPr>
        <p:spPr>
          <a:xfrm>
            <a:off x="4951050" y="5620178"/>
            <a:ext cx="1125325" cy="618417"/>
          </a:xfrm>
          <a:prstGeom prst="rect">
            <a:avLst/>
          </a:prstGeom>
          <a:solidFill>
            <a:srgbClr val="0C2D69"/>
          </a:solidFill>
          <a:ln>
            <a:solidFill>
              <a:srgbClr val="0C2D69"/>
            </a:solidFill>
          </a:ln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ru-RU" sz="1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Продукт ПИШ</a:t>
            </a:r>
          </a:p>
        </p:txBody>
      </p:sp>
      <p:cxnSp>
        <p:nvCxnSpPr>
          <p:cNvPr id="194" name="Прямая со стрелкой 193"/>
          <p:cNvCxnSpPr/>
          <p:nvPr/>
        </p:nvCxnSpPr>
        <p:spPr>
          <a:xfrm>
            <a:off x="6802594" y="6243452"/>
            <a:ext cx="0" cy="4210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5" name="TextBox 194"/>
          <p:cNvSpPr txBox="1"/>
          <p:nvPr/>
        </p:nvSpPr>
        <p:spPr>
          <a:xfrm>
            <a:off x="3484836" y="5581680"/>
            <a:ext cx="1125325" cy="615547"/>
          </a:xfrm>
          <a:prstGeom prst="rect">
            <a:avLst/>
          </a:prstGeom>
          <a:solidFill>
            <a:schemeClr val="bg2"/>
          </a:solidFill>
          <a:ln>
            <a:solidFill>
              <a:srgbClr val="0C2D69"/>
            </a:solidFill>
          </a:ln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ru-RU" sz="1700" dirty="0" smtClean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Продукт Партнера</a:t>
            </a:r>
          </a:p>
        </p:txBody>
      </p:sp>
      <p:cxnSp>
        <p:nvCxnSpPr>
          <p:cNvPr id="196" name="Прямая со стрелкой 195"/>
          <p:cNvCxnSpPr>
            <a:stCxn id="197" idx="2"/>
          </p:cNvCxnSpPr>
          <p:nvPr/>
        </p:nvCxnSpPr>
        <p:spPr>
          <a:xfrm>
            <a:off x="2760938" y="6166452"/>
            <a:ext cx="0" cy="4210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7" name="Прямоугольник 196"/>
          <p:cNvSpPr/>
          <p:nvPr/>
        </p:nvSpPr>
        <p:spPr>
          <a:xfrm>
            <a:off x="2195953" y="5578527"/>
            <a:ext cx="1129970" cy="587927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ru-RU"/>
          </a:p>
        </p:txBody>
      </p:sp>
      <p:sp>
        <p:nvSpPr>
          <p:cNvPr id="198" name="TextBox 197"/>
          <p:cNvSpPr txBox="1"/>
          <p:nvPr/>
        </p:nvSpPr>
        <p:spPr>
          <a:xfrm>
            <a:off x="2195953" y="5581679"/>
            <a:ext cx="1125325" cy="618417"/>
          </a:xfrm>
          <a:prstGeom prst="rect">
            <a:avLst/>
          </a:prstGeom>
          <a:solidFill>
            <a:srgbClr val="0C2D69"/>
          </a:solidFill>
          <a:ln>
            <a:solidFill>
              <a:srgbClr val="0C2D69"/>
            </a:solidFill>
          </a:ln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ru-RU" sz="1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Продукт ПИШ</a:t>
            </a:r>
          </a:p>
        </p:txBody>
      </p:sp>
      <p:cxnSp>
        <p:nvCxnSpPr>
          <p:cNvPr id="199" name="Прямая со стрелкой 198"/>
          <p:cNvCxnSpPr/>
          <p:nvPr/>
        </p:nvCxnSpPr>
        <p:spPr>
          <a:xfrm>
            <a:off x="4047497" y="6204952"/>
            <a:ext cx="0" cy="4210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1" name="Прямоугольник 200"/>
          <p:cNvSpPr/>
          <p:nvPr/>
        </p:nvSpPr>
        <p:spPr>
          <a:xfrm>
            <a:off x="7893622" y="5581680"/>
            <a:ext cx="1125325" cy="584775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ru-RU"/>
          </a:p>
        </p:txBody>
      </p:sp>
      <p:sp>
        <p:nvSpPr>
          <p:cNvPr id="202" name="Прямоугольник 201"/>
          <p:cNvSpPr/>
          <p:nvPr/>
        </p:nvSpPr>
        <p:spPr>
          <a:xfrm>
            <a:off x="4955695" y="5620179"/>
            <a:ext cx="1125325" cy="584775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ru-RU"/>
          </a:p>
        </p:txBody>
      </p:sp>
      <p:sp>
        <p:nvSpPr>
          <p:cNvPr id="203" name="Прямоугольник 202"/>
          <p:cNvSpPr/>
          <p:nvPr/>
        </p:nvSpPr>
        <p:spPr>
          <a:xfrm>
            <a:off x="2200598" y="5588152"/>
            <a:ext cx="1125325" cy="584775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ru-RU"/>
          </a:p>
        </p:txBody>
      </p:sp>
      <p:sp>
        <p:nvSpPr>
          <p:cNvPr id="83" name="TextBox 82"/>
          <p:cNvSpPr txBox="1"/>
          <p:nvPr/>
        </p:nvSpPr>
        <p:spPr>
          <a:xfrm>
            <a:off x="27941" y="4608830"/>
            <a:ext cx="1619351" cy="523208"/>
          </a:xfrm>
          <a:prstGeom prst="rect">
            <a:avLst/>
          </a:prstGeom>
          <a:solidFill>
            <a:srgbClr val="F0F0F0"/>
          </a:solidFill>
          <a:ln>
            <a:solidFill>
              <a:srgbClr val="0C2D69"/>
            </a:solidFill>
          </a:ln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ru-RU" sz="1400" smtClean="0">
                <a:solidFill>
                  <a:srgbClr val="0C2D69"/>
                </a:solidFill>
                <a:latin typeface="Calibri" pitchFamily="34" charset="0"/>
                <a:cs typeface="Calibri" pitchFamily="34" charset="0"/>
              </a:rPr>
              <a:t>Образовательный контент</a:t>
            </a:r>
            <a:endParaRPr lang="ru-RU" sz="1400" dirty="0" smtClean="0">
              <a:solidFill>
                <a:srgbClr val="0C2D69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5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-6694541" y="3980757"/>
            <a:ext cx="13056768" cy="400110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/>
          <a:p>
            <a:pPr defTabSz="470126">
              <a:spcBef>
                <a:spcPts val="600"/>
              </a:spcBef>
              <a:defRPr/>
            </a:pPr>
            <a:endParaRPr lang="ru-RU" sz="2000" dirty="0">
              <a:solidFill>
                <a:srgbClr val="00599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2">
            <a:extLst>
              <a:ext uri="{FF2B5EF4-FFF2-40B4-BE49-F238E27FC236}">
                <a16:creationId xmlns="" xmlns:a16="http://schemas.microsoft.com/office/drawing/2014/main" id="{B9D9E738-E5A5-46E4-A0A3-C48523C0F77D}"/>
              </a:ext>
            </a:extLst>
          </p:cNvPr>
          <p:cNvSpPr/>
          <p:nvPr/>
        </p:nvSpPr>
        <p:spPr>
          <a:xfrm rot="5400000">
            <a:off x="6625072" y="-496386"/>
            <a:ext cx="195943" cy="1188720"/>
          </a:xfrm>
          <a:prstGeom prst="rect">
            <a:avLst/>
          </a:prstGeom>
          <a:solidFill>
            <a:srgbClr val="0C2D6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427" tIns="45714" rIns="91427" bIns="45714" rtlCol="0" anchor="ctr"/>
          <a:lstStyle/>
          <a:p>
            <a:pPr algn="ctr">
              <a:defRPr/>
            </a:pPr>
            <a:endParaRPr lang="en-US" kern="0" dirty="0">
              <a:solidFill>
                <a:prstClr val="white"/>
              </a:solidFill>
              <a:latin typeface="Athiti"/>
              <a:cs typeface="Athiti"/>
            </a:endParaRPr>
          </a:p>
        </p:txBody>
      </p:sp>
      <p:sp>
        <p:nvSpPr>
          <p:cNvPr id="79" name="Прямоугольник 78">
            <a:extLst>
              <a:ext uri="{FF2B5EF4-FFF2-40B4-BE49-F238E27FC236}">
                <a16:creationId xmlns="" xmlns:a16="http://schemas.microsoft.com/office/drawing/2014/main" id="{52E4BC9B-6D37-4295-8656-53B1F97D8470}"/>
              </a:ext>
            </a:extLst>
          </p:cNvPr>
          <p:cNvSpPr/>
          <p:nvPr/>
        </p:nvSpPr>
        <p:spPr>
          <a:xfrm>
            <a:off x="-360042" y="187226"/>
            <a:ext cx="13444538" cy="67659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518408">
              <a:defRPr/>
            </a:pPr>
            <a:r>
              <a:rPr lang="ru-RU" sz="2800" b="1" dirty="0" smtClean="0">
                <a:solidFill>
                  <a:srgbClr val="0C2D6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МАСТЕРСКАЯ В ПИШ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576774" y="1263877"/>
          <a:ext cx="1219669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8345"/>
                <a:gridCol w="609834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МАСТЕРСКАЯ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МАСТЕР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ru-RU" sz="21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МАСТЕРСКАЯ</a:t>
                      </a:r>
                      <a:r>
                        <a:rPr lang="ru-RU" sz="21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СОСТОИТ ИЗ:</a:t>
                      </a:r>
                    </a:p>
                    <a:p>
                      <a:pPr lvl="0"/>
                      <a:endParaRPr lang="ru-RU" sz="2100" kern="1200" dirty="0" smtClean="0">
                        <a:solidFill>
                          <a:schemeClr val="dk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342900" lvl="0" indent="-342900">
                        <a:buFont typeface="Arial" charset="0"/>
                        <a:buChar char="•"/>
                      </a:pPr>
                      <a:r>
                        <a:rPr lang="ru-RU" sz="21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мастера и специалистов, привлекаемых им для реализации деятельности мастерской (как со стороны НИУ ВШЭ, так и со стороны компании-партнера);</a:t>
                      </a:r>
                    </a:p>
                    <a:p>
                      <a:pPr marL="342900" lvl="0" indent="-342900">
                        <a:buFont typeface="Arial" charset="0"/>
                        <a:buChar char="•"/>
                      </a:pPr>
                      <a:r>
                        <a:rPr lang="ru-RU" sz="21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проекта (проектов) от индустриального партнера;</a:t>
                      </a:r>
                    </a:p>
                    <a:p>
                      <a:pPr marL="342900" lvl="0" indent="-342900">
                        <a:buFont typeface="Arial" charset="0"/>
                        <a:buChar char="•"/>
                      </a:pPr>
                      <a:r>
                        <a:rPr lang="ru-RU" sz="21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проектной команды студентов (порядка 5-10 человек на 1 мастерскую);</a:t>
                      </a:r>
                    </a:p>
                    <a:p>
                      <a:pPr marL="342900" lvl="0" indent="-342900">
                        <a:buFont typeface="Arial" charset="0"/>
                        <a:buChar char="•"/>
                      </a:pPr>
                      <a:r>
                        <a:rPr lang="ru-RU" sz="21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пула индивидуальных образовательных траекторий студентов</a:t>
                      </a:r>
                      <a:r>
                        <a:rPr lang="en-US" sz="21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21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и</a:t>
                      </a:r>
                      <a:r>
                        <a:rPr lang="ru-RU" sz="21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треков магистратуры</a:t>
                      </a:r>
                      <a:r>
                        <a:rPr lang="ru-RU" sz="21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соответствующих проектной деятельности мастерской;</a:t>
                      </a:r>
                    </a:p>
                    <a:p>
                      <a:endParaRPr lang="ru-RU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отвечает за выполнение проекта;</a:t>
                      </a:r>
                    </a:p>
                    <a:p>
                      <a:pPr marL="285750" lvl="0" indent="-285750">
                        <a:buFont typeface="Arial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формирует команду Мастерской (проводит презентацию направления Мастерской, проводит конкурсный отбор претендентов совместно с заказчиками проектов и т.д.);</a:t>
                      </a:r>
                    </a:p>
                    <a:p>
                      <a:pPr marL="285750" lvl="0" indent="-285750">
                        <a:buFont typeface="Arial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формирует и актуализирует индивидуальные образовательные траектории студентов Мастерской;</a:t>
                      </a:r>
                    </a:p>
                    <a:p>
                      <a:pPr marL="285750" lvl="0" indent="-285750">
                        <a:buFont typeface="Arial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осуществляет контроль подготовки ПУД перечня вариативных дисциплин Мастерской, является инициатором их актуализации;</a:t>
                      </a:r>
                    </a:p>
                    <a:p>
                      <a:pPr marL="285750" lvl="0" indent="-285750">
                        <a:buFont typeface="Arial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ведет семинар наставника (семинар Мастерской);</a:t>
                      </a:r>
                    </a:p>
                    <a:p>
                      <a:pPr marL="285750" lvl="0" indent="-285750">
                        <a:buFont typeface="Arial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готовит ТЗ, календарный план и смету проекта и Мастерской, которую он согласовывает с директором ПИШ;</a:t>
                      </a:r>
                    </a:p>
                    <a:p>
                      <a:pPr marL="285750" lvl="0" indent="-285750">
                        <a:buFont typeface="Arial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осуществляет руководство ВКР студентов мастерской.</a:t>
                      </a:r>
                    </a:p>
                    <a:p>
                      <a:endParaRPr lang="ru-RU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1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-6694541" y="3980757"/>
            <a:ext cx="13056768" cy="400110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/>
          <a:p>
            <a:pPr defTabSz="470126">
              <a:spcBef>
                <a:spcPts val="600"/>
              </a:spcBef>
              <a:defRPr/>
            </a:pPr>
            <a:endParaRPr lang="ru-RU" sz="2000" dirty="0">
              <a:solidFill>
                <a:srgbClr val="00599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2">
            <a:extLst>
              <a:ext uri="{FF2B5EF4-FFF2-40B4-BE49-F238E27FC236}">
                <a16:creationId xmlns="" xmlns:a16="http://schemas.microsoft.com/office/drawing/2014/main" id="{B9D9E738-E5A5-46E4-A0A3-C48523C0F77D}"/>
              </a:ext>
            </a:extLst>
          </p:cNvPr>
          <p:cNvSpPr/>
          <p:nvPr/>
        </p:nvSpPr>
        <p:spPr>
          <a:xfrm rot="5400000">
            <a:off x="6625072" y="-496386"/>
            <a:ext cx="195943" cy="1188720"/>
          </a:xfrm>
          <a:prstGeom prst="rect">
            <a:avLst/>
          </a:prstGeom>
          <a:solidFill>
            <a:srgbClr val="0C2D6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427" tIns="45714" rIns="91427" bIns="45714" rtlCol="0" anchor="ctr"/>
          <a:lstStyle/>
          <a:p>
            <a:pPr algn="ctr">
              <a:defRPr/>
            </a:pPr>
            <a:endParaRPr lang="en-US" kern="0" dirty="0">
              <a:solidFill>
                <a:prstClr val="white"/>
              </a:solidFill>
              <a:latin typeface="Athiti"/>
              <a:cs typeface="Athiti"/>
            </a:endParaRPr>
          </a:p>
        </p:txBody>
      </p:sp>
      <p:sp>
        <p:nvSpPr>
          <p:cNvPr id="79" name="Прямоугольник 78">
            <a:extLst>
              <a:ext uri="{FF2B5EF4-FFF2-40B4-BE49-F238E27FC236}">
                <a16:creationId xmlns="" xmlns:a16="http://schemas.microsoft.com/office/drawing/2014/main" id="{52E4BC9B-6D37-4295-8656-53B1F97D8470}"/>
              </a:ext>
            </a:extLst>
          </p:cNvPr>
          <p:cNvSpPr/>
          <p:nvPr/>
        </p:nvSpPr>
        <p:spPr>
          <a:xfrm>
            <a:off x="-360042" y="187226"/>
            <a:ext cx="13444538" cy="67659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518408">
              <a:defRPr/>
            </a:pPr>
            <a:r>
              <a:rPr lang="ru-RU" sz="2800" b="1" dirty="0" smtClean="0">
                <a:solidFill>
                  <a:srgbClr val="0C2D6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ПОСТУПЛЕНИЕ В ПИШ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62708" y="1448973"/>
            <a:ext cx="4783015" cy="4051495"/>
          </a:xfrm>
          <a:prstGeom prst="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/>
              <a:t>П</a:t>
            </a:r>
            <a:r>
              <a:rPr lang="ru-RU" dirty="0" smtClean="0"/>
              <a:t>оступление </a:t>
            </a:r>
            <a:r>
              <a:rPr lang="ru-RU" dirty="0"/>
              <a:t>по общему конкурсу в ВШЭ в соответствии с правилами Университета</a:t>
            </a:r>
            <a:r>
              <a:rPr lang="ru-RU" dirty="0" smtClean="0"/>
              <a:t>.</a:t>
            </a:r>
          </a:p>
          <a:p>
            <a:pPr lvl="0" algn="ctr"/>
            <a:endParaRPr lang="ru-RU" dirty="0"/>
          </a:p>
          <a:p>
            <a:pPr lvl="0" algn="ctr"/>
            <a:r>
              <a:rPr lang="ru-RU" dirty="0" smtClean="0"/>
              <a:t>Каждый </a:t>
            </a:r>
            <a:r>
              <a:rPr lang="ru-RU" dirty="0"/>
              <a:t>студент Школы приписан к той ОП магистратуры, на которую он поступил и получает диплом НИУ ВШЭ по ее окончании. </a:t>
            </a:r>
            <a:endParaRPr lang="ru-RU" dirty="0" smtClean="0"/>
          </a:p>
          <a:p>
            <a:pPr lvl="0" algn="ctr"/>
            <a:endParaRPr lang="ru-RU" dirty="0"/>
          </a:p>
          <a:p>
            <a:pPr lvl="0" algn="ctr"/>
            <a:r>
              <a:rPr lang="ru-RU" dirty="0" smtClean="0"/>
              <a:t>Переход </a:t>
            </a:r>
            <a:r>
              <a:rPr lang="ru-RU" dirty="0"/>
              <a:t>на трек Школы предусмотрен только для тех программ, в рамках которых будут созданы специальные треки.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17995" y="1448973"/>
            <a:ext cx="4783015" cy="4051495"/>
          </a:xfrm>
          <a:prstGeom prst="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</a:t>
            </a:r>
            <a:r>
              <a:rPr lang="ru-RU" dirty="0" smtClean="0"/>
              <a:t>онкурсный </a:t>
            </a:r>
            <a:r>
              <a:rPr lang="ru-RU" dirty="0"/>
              <a:t>отбор из числа в Мастерские Школы из числа поступивших в НИУ ВШЭ, проводимый совместно с индустриальным партнером.</a:t>
            </a:r>
          </a:p>
          <a:p>
            <a:pPr lvl="0" algn="ctr"/>
            <a:endParaRPr lang="ru-RU" dirty="0"/>
          </a:p>
        </p:txBody>
      </p:sp>
      <p:sp>
        <p:nvSpPr>
          <p:cNvPr id="25" name="Стрелка вправо 24"/>
          <p:cNvSpPr/>
          <p:nvPr/>
        </p:nvSpPr>
        <p:spPr>
          <a:xfrm>
            <a:off x="5345723" y="3060560"/>
            <a:ext cx="1758333" cy="828317"/>
          </a:xfrm>
          <a:prstGeom prst="rightArrow">
            <a:avLst>
              <a:gd name="adj1" fmla="val 50000"/>
              <a:gd name="adj2" fmla="val 37381"/>
            </a:avLst>
          </a:prstGeom>
          <a:solidFill>
            <a:srgbClr val="D8E8F1"/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26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Стрелка вправо 44"/>
          <p:cNvSpPr/>
          <p:nvPr/>
        </p:nvSpPr>
        <p:spPr>
          <a:xfrm>
            <a:off x="1871132" y="1129543"/>
            <a:ext cx="8791285" cy="4636534"/>
          </a:xfrm>
          <a:prstGeom prst="rightArrow">
            <a:avLst>
              <a:gd name="adj1" fmla="val 50000"/>
              <a:gd name="adj2" fmla="val 37381"/>
            </a:avLst>
          </a:prstGeom>
          <a:solidFill>
            <a:srgbClr val="D8E8F1"/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ru-RU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B9D9E738-E5A5-46E4-A0A3-C48523C0F77D}"/>
              </a:ext>
            </a:extLst>
          </p:cNvPr>
          <p:cNvSpPr/>
          <p:nvPr/>
        </p:nvSpPr>
        <p:spPr>
          <a:xfrm rot="5400000">
            <a:off x="6625072" y="-496386"/>
            <a:ext cx="195943" cy="1188720"/>
          </a:xfrm>
          <a:prstGeom prst="rect">
            <a:avLst/>
          </a:prstGeom>
          <a:solidFill>
            <a:srgbClr val="0C2D6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427" tIns="45714" rIns="91427" bIns="45714" rtlCol="0" anchor="ctr"/>
          <a:lstStyle/>
          <a:p>
            <a:pPr algn="ctr">
              <a:defRPr/>
            </a:pPr>
            <a:endParaRPr lang="en-US" kern="0" dirty="0">
              <a:solidFill>
                <a:prstClr val="white"/>
              </a:solidFill>
              <a:latin typeface="Athiti"/>
              <a:cs typeface="Athiti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52E4BC9B-6D37-4295-8656-53B1F97D8470}"/>
              </a:ext>
            </a:extLst>
          </p:cNvPr>
          <p:cNvSpPr/>
          <p:nvPr/>
        </p:nvSpPr>
        <p:spPr>
          <a:xfrm>
            <a:off x="1" y="196085"/>
            <a:ext cx="13444538" cy="504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518408">
              <a:defRPr/>
            </a:pPr>
            <a:r>
              <a:rPr lang="ru-RU" sz="2800" b="1" cap="all" dirty="0" smtClean="0">
                <a:solidFill>
                  <a:srgbClr val="0C2D6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Образование</a:t>
            </a:r>
            <a:endParaRPr lang="ru-RU" sz="2800" b="1" cap="all" dirty="0">
              <a:solidFill>
                <a:srgbClr val="0C2D6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971749" y="2945277"/>
            <a:ext cx="1739066" cy="1061829"/>
          </a:xfrm>
          <a:prstGeom prst="rect">
            <a:avLst/>
          </a:prstGeom>
          <a:solidFill>
            <a:srgbClr val="D8E8F1"/>
          </a:solidFill>
          <a:ln>
            <a:solidFill>
              <a:srgbClr val="0C2D69"/>
            </a:solidFill>
          </a:ln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ru-RU" dirty="0" smtClean="0">
                <a:solidFill>
                  <a:srgbClr val="0C2D69"/>
                </a:solidFill>
              </a:rPr>
              <a:t>Профильный цифровой инженер</a:t>
            </a:r>
            <a:endParaRPr lang="ru-RU" dirty="0">
              <a:solidFill>
                <a:srgbClr val="0C2D69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1871132" y="3215274"/>
            <a:ext cx="8533777" cy="560658"/>
          </a:xfrm>
          <a:prstGeom prst="rect">
            <a:avLst/>
          </a:prstGeom>
          <a:solidFill>
            <a:srgbClr val="D8E8F1"/>
          </a:solidFill>
          <a:ln>
            <a:noFill/>
          </a:ln>
        </p:spPr>
        <p:txBody>
          <a:bodyPr wrap="square" lIns="91427" tIns="45714" rIns="91427" bIns="45714" rtlCol="0" anchor="ctr">
            <a:noAutofit/>
          </a:bodyPr>
          <a:lstStyle/>
          <a:p>
            <a:pPr algn="ctr"/>
            <a:r>
              <a:rPr lang="ru-RU" dirty="0" smtClean="0">
                <a:solidFill>
                  <a:srgbClr val="0C2D69"/>
                </a:solidFill>
              </a:rPr>
              <a:t>Продвинутая инженерно-математическая подготовка</a:t>
            </a:r>
            <a:endParaRPr lang="ru-RU" dirty="0">
              <a:solidFill>
                <a:srgbClr val="0C2D69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3766286" y="1578316"/>
            <a:ext cx="2498551" cy="1018306"/>
          </a:xfrm>
          <a:prstGeom prst="rect">
            <a:avLst/>
          </a:prstGeom>
          <a:noFill/>
          <a:ln>
            <a:noFill/>
          </a:ln>
        </p:spPr>
        <p:txBody>
          <a:bodyPr wrap="square" lIns="91427" tIns="45714" rIns="91427" bIns="45714" rtlCol="0" anchor="ctr">
            <a:noAutofit/>
          </a:bodyPr>
          <a:lstStyle/>
          <a:p>
            <a:pPr algn="ctr"/>
            <a:r>
              <a:rPr lang="ru-RU" dirty="0" smtClean="0">
                <a:solidFill>
                  <a:srgbClr val="0C2D69"/>
                </a:solidFill>
              </a:rPr>
              <a:t>Траектория обучения</a:t>
            </a:r>
            <a:endParaRPr lang="ru-RU" dirty="0">
              <a:solidFill>
                <a:srgbClr val="0C2D69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-16914" y="625342"/>
            <a:ext cx="4557928" cy="10183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27" tIns="45714" rIns="91427" bIns="45714" rtlCol="0" anchor="b">
            <a:noAutofit/>
          </a:bodyPr>
          <a:lstStyle/>
          <a:p>
            <a:r>
              <a:rPr lang="ru-RU" dirty="0" smtClean="0">
                <a:solidFill>
                  <a:srgbClr val="0C2D69"/>
                </a:solidFill>
              </a:rPr>
              <a:t>Бакалавры профильных специальностей, магистры ОП с треками ПИШ</a:t>
            </a:r>
            <a:endParaRPr lang="ru-RU" dirty="0">
              <a:solidFill>
                <a:srgbClr val="0C2D69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1" y="3043612"/>
            <a:ext cx="1749892" cy="76982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C2D69"/>
            </a:solidFill>
          </a:ln>
          <a:effectLst/>
        </p:spPr>
        <p:txBody>
          <a:bodyPr wrap="square" lIns="91427" tIns="45714" rIns="91427" bIns="45714" rtlCol="0" anchor="ctr">
            <a:noAutofit/>
          </a:bodyPr>
          <a:lstStyle/>
          <a:p>
            <a:pPr algn="ctr"/>
            <a:r>
              <a:rPr lang="ru-RU" dirty="0" smtClean="0">
                <a:solidFill>
                  <a:srgbClr val="0C2D69"/>
                </a:solidFill>
              </a:rPr>
              <a:t>Студент ПИШ</a:t>
            </a:r>
            <a:endParaRPr lang="ru-RU" dirty="0">
              <a:solidFill>
                <a:srgbClr val="0C2D69"/>
              </a:solidFill>
            </a:endParaRPr>
          </a:p>
        </p:txBody>
      </p:sp>
      <p:graphicFrame>
        <p:nvGraphicFramePr>
          <p:cNvPr id="241" name="Таблица 2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569158"/>
              </p:ext>
            </p:extLst>
          </p:nvPr>
        </p:nvGraphicFramePr>
        <p:xfrm>
          <a:off x="1885082" y="5753847"/>
          <a:ext cx="6968460" cy="17122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63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221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99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solidFill>
                            <a:srgbClr val="0C2D69"/>
                          </a:solidFill>
                          <a:latin typeface="+mn-lt"/>
                          <a:cs typeface="Calibri" pitchFamily="34" charset="0"/>
                        </a:rPr>
                        <a:t>2022</a:t>
                      </a:r>
                      <a:endParaRPr lang="ru-RU" sz="1400" b="1" dirty="0">
                        <a:solidFill>
                          <a:srgbClr val="0C2D69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solidFill>
                            <a:srgbClr val="0C2D69"/>
                          </a:solidFill>
                          <a:latin typeface="+mn-lt"/>
                          <a:cs typeface="Calibri" pitchFamily="34" charset="0"/>
                        </a:rPr>
                        <a:t>2023</a:t>
                      </a:r>
                      <a:r>
                        <a:rPr lang="ru-RU" sz="1400" b="1" baseline="0" dirty="0" smtClean="0">
                          <a:solidFill>
                            <a:srgbClr val="0C2D69"/>
                          </a:solidFill>
                          <a:latin typeface="+mn-lt"/>
                          <a:cs typeface="Calibri" pitchFamily="34" charset="0"/>
                        </a:rPr>
                        <a:t> + </a:t>
                      </a:r>
                      <a:endParaRPr lang="ru-RU" sz="1400" b="1" dirty="0">
                        <a:solidFill>
                          <a:srgbClr val="0C2D69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8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023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solidFill>
                            <a:srgbClr val="0C2D69"/>
                          </a:solidFill>
                          <a:latin typeface="+mn-lt"/>
                          <a:cs typeface="Calibri" pitchFamily="34" charset="0"/>
                        </a:rPr>
                        <a:t>4 Мастерские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aseline="0" dirty="0" smtClean="0">
                          <a:solidFill>
                            <a:srgbClr val="0C2D69"/>
                          </a:solidFill>
                          <a:latin typeface="+mn-lt"/>
                          <a:cs typeface="Calibri" pitchFamily="34" charset="0"/>
                        </a:rPr>
                        <a:t>2 трека магистратуры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aseline="0" dirty="0" smtClean="0">
                          <a:solidFill>
                            <a:srgbClr val="0C2D69"/>
                          </a:solidFill>
                          <a:latin typeface="+mn-lt"/>
                          <a:cs typeface="Calibri" pitchFamily="34" charset="0"/>
                        </a:rPr>
                        <a:t>~</a:t>
                      </a:r>
                      <a:r>
                        <a:rPr lang="ru-RU" sz="1400" baseline="0" dirty="0" smtClean="0">
                          <a:solidFill>
                            <a:srgbClr val="0C2D69"/>
                          </a:solidFill>
                          <a:latin typeface="+mn-lt"/>
                          <a:cs typeface="Calibri" pitchFamily="34" charset="0"/>
                        </a:rPr>
                        <a:t>50 студентов ПИШ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aseline="0" dirty="0" smtClean="0">
                          <a:solidFill>
                            <a:srgbClr val="0C2D69"/>
                          </a:solidFill>
                          <a:latin typeface="+mn-lt"/>
                          <a:cs typeface="Calibri" pitchFamily="34" charset="0"/>
                        </a:rPr>
                        <a:t>1 индустриальный партнер</a:t>
                      </a:r>
                      <a:endParaRPr lang="ru-RU" sz="1400" dirty="0" smtClean="0">
                        <a:solidFill>
                          <a:srgbClr val="0C2D69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076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C2D69"/>
                          </a:solidFill>
                          <a:latin typeface="+mn-lt"/>
                          <a:cs typeface="Calibri" pitchFamily="34" charset="0"/>
                        </a:rPr>
                        <a:t>6-7 Мастерских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solidFill>
                            <a:srgbClr val="0C2D69"/>
                          </a:solidFill>
                          <a:latin typeface="+mn-lt"/>
                          <a:cs typeface="Calibri" pitchFamily="34" charset="0"/>
                        </a:rPr>
                        <a:t>Новые ОП Магистратуры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solidFill>
                            <a:srgbClr val="0C2D69"/>
                          </a:solidFill>
                          <a:latin typeface="+mn-lt"/>
                          <a:cs typeface="Calibri" pitchFamily="34" charset="0"/>
                        </a:rPr>
                        <a:t>5+ индустриальных партнеров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aseline="0" dirty="0" smtClean="0">
                          <a:solidFill>
                            <a:srgbClr val="0C2D69"/>
                          </a:solidFill>
                          <a:latin typeface="+mn-lt"/>
                          <a:cs typeface="Calibri" pitchFamily="34" charset="0"/>
                        </a:rPr>
                        <a:t>100-150 студентов ПИШ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cxnSp>
        <p:nvCxnSpPr>
          <p:cNvPr id="50" name="Прямая со стрелкой 49"/>
          <p:cNvCxnSpPr>
            <a:endCxn id="164" idx="0"/>
          </p:cNvCxnSpPr>
          <p:nvPr/>
        </p:nvCxnSpPr>
        <p:spPr>
          <a:xfrm>
            <a:off x="872197" y="1643648"/>
            <a:ext cx="2750" cy="13999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" name="TextBox 154"/>
          <p:cNvSpPr txBox="1"/>
          <p:nvPr/>
        </p:nvSpPr>
        <p:spPr>
          <a:xfrm>
            <a:off x="1968647" y="2476610"/>
            <a:ext cx="1740832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27" tIns="45714" rIns="91427" bIns="45714" rtlCol="0" anchor="ctr">
            <a:noAutofit/>
          </a:bodyPr>
          <a:lstStyle/>
          <a:p>
            <a:pPr algn="ctr"/>
            <a:r>
              <a:rPr lang="ru-RU" dirty="0" smtClean="0">
                <a:solidFill>
                  <a:srgbClr val="0C2D69"/>
                </a:solidFill>
              </a:rPr>
              <a:t>Мастерская</a:t>
            </a:r>
            <a:endParaRPr lang="ru-RU" dirty="0">
              <a:solidFill>
                <a:srgbClr val="0C2D69"/>
              </a:solidFill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3832617" y="2476610"/>
            <a:ext cx="2231811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27" tIns="45714" rIns="91427" bIns="45714" rtlCol="0" anchor="ctr">
            <a:noAutofit/>
          </a:bodyPr>
          <a:lstStyle/>
          <a:p>
            <a:pPr algn="ctr"/>
            <a:r>
              <a:rPr lang="ru-RU" dirty="0" smtClean="0">
                <a:solidFill>
                  <a:srgbClr val="0C2D69"/>
                </a:solidFill>
              </a:rPr>
              <a:t>Индустриальные проекты</a:t>
            </a:r>
            <a:endParaRPr lang="ru-RU" dirty="0">
              <a:solidFill>
                <a:srgbClr val="0C2D69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198490" y="2472929"/>
            <a:ext cx="3118038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27" tIns="45714" rIns="91427" bIns="45714" rtlCol="0" anchor="ctr">
            <a:noAutofit/>
          </a:bodyPr>
          <a:lstStyle/>
          <a:p>
            <a:pPr algn="ctr"/>
            <a:r>
              <a:rPr lang="ru-RU" dirty="0" smtClean="0">
                <a:solidFill>
                  <a:srgbClr val="0C2D69"/>
                </a:solidFill>
              </a:rPr>
              <a:t>Профильные компетенции</a:t>
            </a:r>
            <a:endParaRPr lang="ru-RU" dirty="0">
              <a:solidFill>
                <a:srgbClr val="0C2D69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1970329" y="3775930"/>
            <a:ext cx="1739066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lIns="91427" tIns="45714" rIns="91427" bIns="45714" rtlCol="0" anchor="ctr">
            <a:noAutofit/>
          </a:bodyPr>
          <a:lstStyle/>
          <a:p>
            <a:pPr algn="ctr"/>
            <a:r>
              <a:rPr lang="ru-RU" dirty="0" smtClean="0">
                <a:solidFill>
                  <a:srgbClr val="0C2D69"/>
                </a:solidFill>
              </a:rPr>
              <a:t>Стажировка</a:t>
            </a:r>
            <a:endParaRPr lang="ru-RU" dirty="0">
              <a:solidFill>
                <a:srgbClr val="0C2D69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3832618" y="3788288"/>
            <a:ext cx="2207912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lIns="91427" tIns="45714" rIns="91427" bIns="45714" rtlCol="0" anchor="ctr">
            <a:noAutofit/>
          </a:bodyPr>
          <a:lstStyle/>
          <a:p>
            <a:pPr algn="ctr"/>
            <a:r>
              <a:rPr lang="ru-RU" dirty="0" smtClean="0">
                <a:solidFill>
                  <a:srgbClr val="0C2D69"/>
                </a:solidFill>
              </a:rPr>
              <a:t>Спецкурсы от партнера</a:t>
            </a:r>
            <a:endParaRPr lang="ru-RU" dirty="0">
              <a:solidFill>
                <a:srgbClr val="0C2D69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6198872" y="3793072"/>
            <a:ext cx="3117656" cy="733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lIns="91427" tIns="45714" rIns="91427" bIns="45714" rtlCol="0" anchor="ctr">
            <a:noAutofit/>
          </a:bodyPr>
          <a:lstStyle/>
          <a:p>
            <a:pPr algn="ctr"/>
            <a:r>
              <a:rPr lang="ru-RU" dirty="0" smtClean="0">
                <a:solidFill>
                  <a:srgbClr val="0C2D69"/>
                </a:solidFill>
              </a:rPr>
              <a:t>Профильные</a:t>
            </a:r>
            <a:br>
              <a:rPr lang="ru-RU" dirty="0" smtClean="0">
                <a:solidFill>
                  <a:srgbClr val="0C2D69"/>
                </a:solidFill>
              </a:rPr>
            </a:br>
            <a:r>
              <a:rPr lang="ru-RU" dirty="0" smtClean="0">
                <a:solidFill>
                  <a:srgbClr val="0C2D69"/>
                </a:solidFill>
              </a:rPr>
              <a:t>практические компетенции</a:t>
            </a:r>
            <a:endParaRPr lang="ru-RU" dirty="0">
              <a:solidFill>
                <a:srgbClr val="0C2D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11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Прямоугольник 128">
            <a:extLst>
              <a:ext uri="{FF2B5EF4-FFF2-40B4-BE49-F238E27FC236}">
                <a16:creationId xmlns:a16="http://schemas.microsoft.com/office/drawing/2014/main" xmlns="" id="{9176E3E7-DAFD-48AF-9F41-A46E17226D6A}"/>
              </a:ext>
            </a:extLst>
          </p:cNvPr>
          <p:cNvSpPr/>
          <p:nvPr/>
        </p:nvSpPr>
        <p:spPr>
          <a:xfrm>
            <a:off x="7572751" y="5801987"/>
            <a:ext cx="5072900" cy="93712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8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52E4BC9B-6D37-4295-8656-53B1F97D8470}"/>
              </a:ext>
            </a:extLst>
          </p:cNvPr>
          <p:cNvSpPr/>
          <p:nvPr/>
        </p:nvSpPr>
        <p:spPr>
          <a:xfrm>
            <a:off x="1" y="196085"/>
            <a:ext cx="13444538" cy="504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518483">
              <a:defRPr/>
            </a:pPr>
            <a:r>
              <a:rPr lang="ru-RU" sz="2800" b="1" cap="all" dirty="0">
                <a:solidFill>
                  <a:srgbClr val="0C2D6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‘Векторное’ инженерное образование</a:t>
            </a:r>
          </a:p>
        </p:txBody>
      </p:sp>
      <p:sp>
        <p:nvSpPr>
          <p:cNvPr id="29" name="Rectangle 2">
            <a:extLst>
              <a:ext uri="{FF2B5EF4-FFF2-40B4-BE49-F238E27FC236}">
                <a16:creationId xmlns:a16="http://schemas.microsoft.com/office/drawing/2014/main" xmlns="" id="{E3953CE8-2361-4A43-B0C2-86F5DECD64C8}"/>
              </a:ext>
            </a:extLst>
          </p:cNvPr>
          <p:cNvSpPr/>
          <p:nvPr/>
        </p:nvSpPr>
        <p:spPr>
          <a:xfrm rot="5400000">
            <a:off x="6625069" y="-496388"/>
            <a:ext cx="195943" cy="1188720"/>
          </a:xfrm>
          <a:prstGeom prst="rect">
            <a:avLst/>
          </a:prstGeom>
          <a:solidFill>
            <a:srgbClr val="0C2D6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049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thiti"/>
              <a:ea typeface="+mn-ea"/>
              <a:cs typeface="Athiti"/>
            </a:endParaRPr>
          </a:p>
        </p:txBody>
      </p:sp>
      <p:grpSp>
        <p:nvGrpSpPr>
          <p:cNvPr id="3" name="Группа 4">
            <a:extLst>
              <a:ext uri="{FF2B5EF4-FFF2-40B4-BE49-F238E27FC236}">
                <a16:creationId xmlns:a16="http://schemas.microsoft.com/office/drawing/2014/main" xmlns="" id="{4A67955A-860B-440A-83CB-CCD4385BE80C}"/>
              </a:ext>
            </a:extLst>
          </p:cNvPr>
          <p:cNvGrpSpPr/>
          <p:nvPr/>
        </p:nvGrpSpPr>
        <p:grpSpPr>
          <a:xfrm>
            <a:off x="10527662" y="3683798"/>
            <a:ext cx="2350323" cy="1122149"/>
            <a:chOff x="9867627" y="3159079"/>
            <a:chExt cx="2350323" cy="1122149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1C4F36D5-9956-41DB-9C3D-DAB9764FD88D}"/>
                </a:ext>
              </a:extLst>
            </p:cNvPr>
            <p:cNvSpPr txBox="1"/>
            <p:nvPr/>
          </p:nvSpPr>
          <p:spPr>
            <a:xfrm>
              <a:off x="9867627" y="3865730"/>
              <a:ext cx="2350323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Технологии/решения</a:t>
              </a:r>
            </a:p>
          </p:txBody>
        </p:sp>
        <p:pic>
          <p:nvPicPr>
            <p:cNvPr id="7" name="Рисунок 6" descr="Космическая тарелка со сплошной заливкой">
              <a:extLst>
                <a:ext uri="{FF2B5EF4-FFF2-40B4-BE49-F238E27FC236}">
                  <a16:creationId xmlns:a16="http://schemas.microsoft.com/office/drawing/2014/main" xmlns="" id="{004B1740-4503-4B95-A53C-E08986BFFA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10584110" y="3159079"/>
              <a:ext cx="914400" cy="914400"/>
            </a:xfrm>
            <a:prstGeom prst="rect">
              <a:avLst/>
            </a:prstGeom>
          </p:spPr>
        </p:pic>
      </p:grpSp>
      <p:grpSp>
        <p:nvGrpSpPr>
          <p:cNvPr id="5" name="Группа 7">
            <a:extLst>
              <a:ext uri="{FF2B5EF4-FFF2-40B4-BE49-F238E27FC236}">
                <a16:creationId xmlns:a16="http://schemas.microsoft.com/office/drawing/2014/main" xmlns="" id="{9B49C55C-601E-4A2F-A629-E81EDC36ED66}"/>
              </a:ext>
            </a:extLst>
          </p:cNvPr>
          <p:cNvGrpSpPr/>
          <p:nvPr/>
        </p:nvGrpSpPr>
        <p:grpSpPr>
          <a:xfrm>
            <a:off x="10637424" y="2103457"/>
            <a:ext cx="2132315" cy="1381006"/>
            <a:chOff x="10645329" y="1598056"/>
            <a:chExt cx="2132315" cy="1381006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35FEF4F6-277E-4DF0-B12B-57B5A524254D}"/>
                </a:ext>
              </a:extLst>
            </p:cNvPr>
            <p:cNvSpPr txBox="1"/>
            <p:nvPr/>
          </p:nvSpPr>
          <p:spPr>
            <a:xfrm>
              <a:off x="10645329" y="2240398"/>
              <a:ext cx="2132315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dirty="0"/>
                <a:t>Образовательные </a:t>
              </a:r>
              <a:br>
                <a:rPr lang="ru-RU" dirty="0"/>
              </a:br>
              <a:r>
                <a:rPr lang="ru-RU" dirty="0"/>
                <a:t>стандарты</a:t>
              </a:r>
            </a:p>
          </p:txBody>
        </p:sp>
        <p:pic>
          <p:nvPicPr>
            <p:cNvPr id="10" name="Рисунок 9" descr="Квадратная академическая шапочка со сплошной заливкой">
              <a:extLst>
                <a:ext uri="{FF2B5EF4-FFF2-40B4-BE49-F238E27FC236}">
                  <a16:creationId xmlns:a16="http://schemas.microsoft.com/office/drawing/2014/main" xmlns="" id="{22801BAC-A08E-4A21-B446-FF66DDFC8A8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11254286" y="1598056"/>
              <a:ext cx="914400" cy="914400"/>
            </a:xfrm>
            <a:prstGeom prst="rect">
              <a:avLst/>
            </a:prstGeom>
          </p:spPr>
        </p:pic>
      </p:grpSp>
      <p:grpSp>
        <p:nvGrpSpPr>
          <p:cNvPr id="8" name="Группа 10">
            <a:extLst>
              <a:ext uri="{FF2B5EF4-FFF2-40B4-BE49-F238E27FC236}">
                <a16:creationId xmlns:a16="http://schemas.microsoft.com/office/drawing/2014/main" xmlns="" id="{DE4E3B45-F015-4D37-B72F-6EED5DAB4DFB}"/>
              </a:ext>
            </a:extLst>
          </p:cNvPr>
          <p:cNvGrpSpPr/>
          <p:nvPr/>
        </p:nvGrpSpPr>
        <p:grpSpPr>
          <a:xfrm>
            <a:off x="10753641" y="809889"/>
            <a:ext cx="1899879" cy="1224162"/>
            <a:chOff x="10189182" y="304152"/>
            <a:chExt cx="1899879" cy="1224162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B4D5034D-6073-44AA-A536-1736F38265FF}"/>
                </a:ext>
              </a:extLst>
            </p:cNvPr>
            <p:cNvSpPr txBox="1"/>
            <p:nvPr/>
          </p:nvSpPr>
          <p:spPr>
            <a:xfrm>
              <a:off x="10189182" y="1112816"/>
              <a:ext cx="1899879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Профессионалы</a:t>
              </a:r>
            </a:p>
          </p:txBody>
        </p:sp>
        <p:pic>
          <p:nvPicPr>
            <p:cNvPr id="13" name="Рисунок 12" descr="Мозговой штурм группы контур">
              <a:extLst>
                <a:ext uri="{FF2B5EF4-FFF2-40B4-BE49-F238E27FC236}">
                  <a16:creationId xmlns:a16="http://schemas.microsoft.com/office/drawing/2014/main" xmlns="" id="{56037B9D-CFCD-4AF0-9B9F-DDF5D07F366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10681165" y="304152"/>
              <a:ext cx="914400" cy="914400"/>
            </a:xfrm>
            <a:prstGeom prst="rect">
              <a:avLst/>
            </a:prstGeom>
          </p:spPr>
        </p:pic>
      </p:grpSp>
      <p:grpSp>
        <p:nvGrpSpPr>
          <p:cNvPr id="11" name="Группа 109">
            <a:extLst>
              <a:ext uri="{FF2B5EF4-FFF2-40B4-BE49-F238E27FC236}">
                <a16:creationId xmlns:a16="http://schemas.microsoft.com/office/drawing/2014/main" xmlns="" id="{75C1F9A9-7652-43F0-91D9-9A132930E298}"/>
              </a:ext>
            </a:extLst>
          </p:cNvPr>
          <p:cNvGrpSpPr/>
          <p:nvPr/>
        </p:nvGrpSpPr>
        <p:grpSpPr>
          <a:xfrm>
            <a:off x="4479503" y="5442676"/>
            <a:ext cx="5799733" cy="1705025"/>
            <a:chOff x="4053764" y="4034973"/>
            <a:chExt cx="6824114" cy="1705025"/>
          </a:xfrm>
        </p:grpSpPr>
        <p:sp>
          <p:nvSpPr>
            <p:cNvPr id="30" name="Прямоугольник 29">
              <a:extLst>
                <a:ext uri="{FF2B5EF4-FFF2-40B4-BE49-F238E27FC236}">
                  <a16:creationId xmlns:a16="http://schemas.microsoft.com/office/drawing/2014/main" xmlns="" id="{911704D6-E755-4A71-95C6-A3DF1CE1CED0}"/>
                </a:ext>
              </a:extLst>
            </p:cNvPr>
            <p:cNvSpPr/>
            <p:nvPr/>
          </p:nvSpPr>
          <p:spPr>
            <a:xfrm>
              <a:off x="4053764" y="4034973"/>
              <a:ext cx="6824114" cy="1673539"/>
            </a:xfrm>
            <a:prstGeom prst="rect">
              <a:avLst/>
            </a:prstGeom>
            <a:solidFill>
              <a:schemeClr val="bg1">
                <a:lumMod val="95000"/>
                <a:alpha val="26000"/>
              </a:schemeClr>
            </a:solidFill>
            <a:ln w="19050">
              <a:solidFill>
                <a:schemeClr val="bg2">
                  <a:lumMod val="1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E903A61D-3A0A-433D-B88F-967F170BDE30}"/>
                </a:ext>
              </a:extLst>
            </p:cNvPr>
            <p:cNvSpPr txBox="1"/>
            <p:nvPr/>
          </p:nvSpPr>
          <p:spPr>
            <a:xfrm>
              <a:off x="4774820" y="5324500"/>
              <a:ext cx="5502156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b="1" dirty="0">
                  <a:solidFill>
                    <a:srgbClr val="0C2D6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Полигон осуществления деятельности</a:t>
              </a:r>
            </a:p>
          </p:txBody>
        </p:sp>
      </p:grpSp>
      <p:sp>
        <p:nvSpPr>
          <p:cNvPr id="4" name="Стрелка: вправо 3">
            <a:extLst>
              <a:ext uri="{FF2B5EF4-FFF2-40B4-BE49-F238E27FC236}">
                <a16:creationId xmlns:a16="http://schemas.microsoft.com/office/drawing/2014/main" xmlns="" id="{1ACE3F57-BB24-4E4C-8C59-5CB8DA8FD40E}"/>
              </a:ext>
            </a:extLst>
          </p:cNvPr>
          <p:cNvSpPr/>
          <p:nvPr/>
        </p:nvSpPr>
        <p:spPr>
          <a:xfrm>
            <a:off x="1625968" y="1774197"/>
            <a:ext cx="8076949" cy="1987425"/>
          </a:xfrm>
          <a:prstGeom prst="rightArrow">
            <a:avLst>
              <a:gd name="adj1" fmla="val 52803"/>
              <a:gd name="adj2" fmla="val 59585"/>
            </a:avLst>
          </a:prstGeom>
          <a:solidFill>
            <a:srgbClr val="0C2D69"/>
          </a:solidFill>
          <a:ln w="19050">
            <a:solidFill>
              <a:srgbClr val="0C2D6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60000"/>
              </a:lnSpc>
            </a:pPr>
            <a:endParaRPr lang="ru-RU" sz="15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Прямоугольник: скругленные углы 72">
            <a:extLst>
              <a:ext uri="{FF2B5EF4-FFF2-40B4-BE49-F238E27FC236}">
                <a16:creationId xmlns:a16="http://schemas.microsoft.com/office/drawing/2014/main" xmlns="" id="{B0BA8473-51F3-4697-B033-CC4B3F0E54CD}"/>
              </a:ext>
            </a:extLst>
          </p:cNvPr>
          <p:cNvSpPr/>
          <p:nvPr/>
        </p:nvSpPr>
        <p:spPr>
          <a:xfrm>
            <a:off x="659644" y="-1409716"/>
            <a:ext cx="1174116" cy="714253"/>
          </a:xfrm>
          <a:prstGeom prst="round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7" name="Прямоугольник: скругленные углы 96">
            <a:extLst>
              <a:ext uri="{FF2B5EF4-FFF2-40B4-BE49-F238E27FC236}">
                <a16:creationId xmlns:a16="http://schemas.microsoft.com/office/drawing/2014/main" xmlns="" id="{E61C3A75-05B5-4A65-A3A1-87FC9D584018}"/>
              </a:ext>
            </a:extLst>
          </p:cNvPr>
          <p:cNvSpPr/>
          <p:nvPr/>
        </p:nvSpPr>
        <p:spPr>
          <a:xfrm>
            <a:off x="1888529" y="2410779"/>
            <a:ext cx="6737783" cy="714253"/>
          </a:xfrm>
          <a:prstGeom prst="round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xmlns="" id="{40239A88-217C-4E30-BCFD-7C67900025A7}"/>
              </a:ext>
            </a:extLst>
          </p:cNvPr>
          <p:cNvSpPr txBox="1"/>
          <p:nvPr/>
        </p:nvSpPr>
        <p:spPr>
          <a:xfrm>
            <a:off x="3007877" y="3545534"/>
            <a:ext cx="17829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>
                <a:solidFill>
                  <a:srgbClr val="0C2D6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МЫШЛЕНИЕ</a:t>
            </a:r>
          </a:p>
          <a:p>
            <a:pPr algn="ctr"/>
            <a:r>
              <a:rPr lang="ru-RU" dirty="0">
                <a:solidFill>
                  <a:srgbClr val="0C2D6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инженерное </a:t>
            </a:r>
            <a:r>
              <a:rPr lang="ru-RU" dirty="0" smtClean="0">
                <a:solidFill>
                  <a:srgbClr val="0C2D6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мышление, </a:t>
            </a:r>
            <a:r>
              <a:rPr lang="en-US" dirty="0" smtClean="0">
                <a:solidFill>
                  <a:srgbClr val="0C2D6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soft-skills</a:t>
            </a:r>
            <a:endParaRPr lang="ru-RU" dirty="0">
              <a:solidFill>
                <a:srgbClr val="0C2D6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9" name="Соединитель: уступ 108">
            <a:extLst>
              <a:ext uri="{FF2B5EF4-FFF2-40B4-BE49-F238E27FC236}">
                <a16:creationId xmlns:a16="http://schemas.microsoft.com/office/drawing/2014/main" xmlns="" id="{9944F6DD-5C93-45DA-A23C-850ABBEFE953}"/>
              </a:ext>
            </a:extLst>
          </p:cNvPr>
          <p:cNvCxnSpPr>
            <a:cxnSpLocks/>
            <a:stCxn id="108" idx="3"/>
          </p:cNvCxnSpPr>
          <p:nvPr/>
        </p:nvCxnSpPr>
        <p:spPr>
          <a:xfrm flipV="1">
            <a:off x="4790855" y="3125033"/>
            <a:ext cx="504800" cy="1112999"/>
          </a:xfrm>
          <a:prstGeom prst="bentConnector2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3" name="TextBox 112">
            <a:extLst>
              <a:ext uri="{FF2B5EF4-FFF2-40B4-BE49-F238E27FC236}">
                <a16:creationId xmlns:a16="http://schemas.microsoft.com/office/drawing/2014/main" xmlns="" id="{D506C833-2640-4847-9F96-C9DD771A2A0A}"/>
              </a:ext>
            </a:extLst>
          </p:cNvPr>
          <p:cNvSpPr txBox="1"/>
          <p:nvPr/>
        </p:nvSpPr>
        <p:spPr>
          <a:xfrm>
            <a:off x="105551" y="3548635"/>
            <a:ext cx="17829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>
                <a:solidFill>
                  <a:srgbClr val="0C2D6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БАЗА</a:t>
            </a:r>
          </a:p>
          <a:p>
            <a:pPr algn="ctr"/>
            <a:r>
              <a:rPr lang="ru-RU" dirty="0">
                <a:solidFill>
                  <a:srgbClr val="0C2D6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Математика, физика и информатика</a:t>
            </a:r>
          </a:p>
        </p:txBody>
      </p:sp>
      <p:cxnSp>
        <p:nvCxnSpPr>
          <p:cNvPr id="114" name="Соединитель: уступ 113">
            <a:extLst>
              <a:ext uri="{FF2B5EF4-FFF2-40B4-BE49-F238E27FC236}">
                <a16:creationId xmlns:a16="http://schemas.microsoft.com/office/drawing/2014/main" xmlns="" id="{DB8B2FD1-9663-4EAA-AE83-5BD874BA3AA0}"/>
              </a:ext>
            </a:extLst>
          </p:cNvPr>
          <p:cNvCxnSpPr>
            <a:cxnSpLocks/>
            <a:stCxn id="113" idx="3"/>
          </p:cNvCxnSpPr>
          <p:nvPr/>
        </p:nvCxnSpPr>
        <p:spPr>
          <a:xfrm flipV="1">
            <a:off x="1888529" y="3128134"/>
            <a:ext cx="504800" cy="1112999"/>
          </a:xfrm>
          <a:prstGeom prst="bentConnector2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7" name="Соединитель: уступ 116">
            <a:extLst>
              <a:ext uri="{FF2B5EF4-FFF2-40B4-BE49-F238E27FC236}">
                <a16:creationId xmlns:a16="http://schemas.microsoft.com/office/drawing/2014/main" xmlns="" id="{75AA4604-6998-4DB4-961D-0B93529482F5}"/>
              </a:ext>
            </a:extLst>
          </p:cNvPr>
          <p:cNvCxnSpPr>
            <a:cxnSpLocks/>
            <a:endCxn id="119" idx="1"/>
          </p:cNvCxnSpPr>
          <p:nvPr/>
        </p:nvCxnSpPr>
        <p:spPr>
          <a:xfrm rot="5400000" flipH="1" flipV="1">
            <a:off x="3661871" y="1678063"/>
            <a:ext cx="936403" cy="529041"/>
          </a:xfrm>
          <a:prstGeom prst="bentConnector2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xmlns="" id="{880428EB-D82F-4151-8615-3898127F3DE1}"/>
              </a:ext>
            </a:extLst>
          </p:cNvPr>
          <p:cNvSpPr txBox="1"/>
          <p:nvPr/>
        </p:nvSpPr>
        <p:spPr>
          <a:xfrm>
            <a:off x="4394593" y="943466"/>
            <a:ext cx="395414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>
                <a:solidFill>
                  <a:srgbClr val="0C2D6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ТЕХНОЛОГИИ</a:t>
            </a:r>
          </a:p>
          <a:p>
            <a:pPr algn="ctr"/>
            <a:r>
              <a:rPr lang="ru-RU" dirty="0" smtClean="0">
                <a:solidFill>
                  <a:srgbClr val="0C2D6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электроника</a:t>
            </a:r>
            <a:r>
              <a:rPr lang="ru-RU" dirty="0">
                <a:solidFill>
                  <a:srgbClr val="0C2D6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ru-RU" dirty="0" smtClean="0">
                <a:solidFill>
                  <a:srgbClr val="0C2D6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цифровые технологии, телекоммуникации</a:t>
            </a:r>
            <a:endParaRPr lang="ru-RU" dirty="0">
              <a:solidFill>
                <a:srgbClr val="0C2D6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" name="Левая фигурная скобка 122">
            <a:extLst>
              <a:ext uri="{FF2B5EF4-FFF2-40B4-BE49-F238E27FC236}">
                <a16:creationId xmlns:a16="http://schemas.microsoft.com/office/drawing/2014/main" xmlns="" id="{FB1DC16A-7424-4F98-BB1D-7FD62FAC27A0}"/>
              </a:ext>
            </a:extLst>
          </p:cNvPr>
          <p:cNvSpPr/>
          <p:nvPr/>
        </p:nvSpPr>
        <p:spPr>
          <a:xfrm rot="16200000">
            <a:off x="7256288" y="2511607"/>
            <a:ext cx="423713" cy="2076315"/>
          </a:xfrm>
          <a:prstGeom prst="leftBrace">
            <a:avLst>
              <a:gd name="adj1" fmla="val 8333"/>
              <a:gd name="adj2" fmla="val 51341"/>
            </a:avLst>
          </a:prstGeom>
          <a:ln w="38100">
            <a:solidFill>
              <a:srgbClr val="7F7F7F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xmlns="" id="{E3B414B8-BBE6-4772-9942-847A81107238}"/>
              </a:ext>
            </a:extLst>
          </p:cNvPr>
          <p:cNvSpPr txBox="1"/>
          <p:nvPr/>
        </p:nvSpPr>
        <p:spPr>
          <a:xfrm>
            <a:off x="6565759" y="3761622"/>
            <a:ext cx="178297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>
                <a:solidFill>
                  <a:srgbClr val="0C2D6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МАСТЕРСКИЕ</a:t>
            </a:r>
          </a:p>
        </p:txBody>
      </p:sp>
      <p:sp>
        <p:nvSpPr>
          <p:cNvPr id="127" name="Стрелка: вверх-вниз 126">
            <a:extLst>
              <a:ext uri="{FF2B5EF4-FFF2-40B4-BE49-F238E27FC236}">
                <a16:creationId xmlns:a16="http://schemas.microsoft.com/office/drawing/2014/main" xmlns="" id="{4245F739-9EF5-4D2E-90DB-60D55ABBD11F}"/>
              </a:ext>
            </a:extLst>
          </p:cNvPr>
          <p:cNvSpPr/>
          <p:nvPr/>
        </p:nvSpPr>
        <p:spPr>
          <a:xfrm rot="10800000">
            <a:off x="7324154" y="4135825"/>
            <a:ext cx="348018" cy="1254324"/>
          </a:xfrm>
          <a:prstGeom prst="upDownArrow">
            <a:avLst/>
          </a:prstGeom>
          <a:gradFill>
            <a:gsLst>
              <a:gs pos="86000">
                <a:srgbClr val="E9E9E9"/>
              </a:gs>
              <a:gs pos="21000">
                <a:srgbClr val="0C2D69"/>
              </a:gs>
            </a:gsLst>
          </a:gradFill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0" name="Рисунок 129">
            <a:extLst>
              <a:ext uri="{FF2B5EF4-FFF2-40B4-BE49-F238E27FC236}">
                <a16:creationId xmlns:a16="http://schemas.microsoft.com/office/drawing/2014/main" xmlns="" id="{1F5B3EB3-D58B-4D24-BB6A-1E251805B62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960289" y="6020296"/>
            <a:ext cx="621439" cy="597249"/>
          </a:xfrm>
          <a:prstGeom prst="rect">
            <a:avLst/>
          </a:prstGeom>
        </p:spPr>
      </p:pic>
      <p:sp>
        <p:nvSpPr>
          <p:cNvPr id="111" name="TextBox 110">
            <a:extLst>
              <a:ext uri="{FF2B5EF4-FFF2-40B4-BE49-F238E27FC236}">
                <a16:creationId xmlns:a16="http://schemas.microsoft.com/office/drawing/2014/main" xmlns="" id="{909FDD89-DA68-4A22-ADF5-FA8BC4ADC702}"/>
              </a:ext>
            </a:extLst>
          </p:cNvPr>
          <p:cNvSpPr txBox="1"/>
          <p:nvPr/>
        </p:nvSpPr>
        <p:spPr>
          <a:xfrm>
            <a:off x="10230951" y="5932371"/>
            <a:ext cx="24147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Индустриальный </a:t>
            </a:r>
          </a:p>
          <a:p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партнёр</a:t>
            </a:r>
            <a:endParaRPr lang="ru-RU" sz="2000" dirty="0"/>
          </a:p>
        </p:txBody>
      </p:sp>
      <p:grpSp>
        <p:nvGrpSpPr>
          <p:cNvPr id="14" name="Группа 70">
            <a:extLst>
              <a:ext uri="{FF2B5EF4-FFF2-40B4-BE49-F238E27FC236}">
                <a16:creationId xmlns:a16="http://schemas.microsoft.com/office/drawing/2014/main" xmlns="" id="{A0151FD1-05B0-4AF1-94A4-94A3C106CF3E}"/>
              </a:ext>
            </a:extLst>
          </p:cNvPr>
          <p:cNvGrpSpPr/>
          <p:nvPr/>
        </p:nvGrpSpPr>
        <p:grpSpPr>
          <a:xfrm>
            <a:off x="7651700" y="5857906"/>
            <a:ext cx="2544860" cy="791384"/>
            <a:chOff x="2761918" y="7818712"/>
            <a:chExt cx="2544860" cy="791384"/>
          </a:xfrm>
        </p:grpSpPr>
        <p:sp>
          <p:nvSpPr>
            <p:cNvPr id="116" name="Прямоугольник 115">
              <a:extLst>
                <a:ext uri="{FF2B5EF4-FFF2-40B4-BE49-F238E27FC236}">
                  <a16:creationId xmlns:a16="http://schemas.microsoft.com/office/drawing/2014/main" xmlns="" id="{542C44D9-3B84-4222-997D-E39E666CBE0A}"/>
                </a:ext>
              </a:extLst>
            </p:cNvPr>
            <p:cNvSpPr/>
            <p:nvPr/>
          </p:nvSpPr>
          <p:spPr>
            <a:xfrm>
              <a:off x="2761918" y="7818712"/>
              <a:ext cx="2544860" cy="791384"/>
            </a:xfrm>
            <a:prstGeom prst="rect">
              <a:avLst/>
            </a:prstGeom>
            <a:solidFill>
              <a:srgbClr val="0C2D69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ru-RU" b="1" i="1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118" name="Рисунок 117">
              <a:extLst>
                <a:ext uri="{FF2B5EF4-FFF2-40B4-BE49-F238E27FC236}">
                  <a16:creationId xmlns:a16="http://schemas.microsoft.com/office/drawing/2014/main" xmlns="" id="{92B4125C-A570-478E-9461-3DB2986B2DB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2873607" y="7870829"/>
              <a:ext cx="565594" cy="691009"/>
            </a:xfrm>
            <a:prstGeom prst="rect">
              <a:avLst/>
            </a:prstGeom>
          </p:spPr>
        </p:pic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xmlns="" id="{C80377F2-668D-463C-9766-025855F1A3C7}"/>
                </a:ext>
              </a:extLst>
            </p:cNvPr>
            <p:cNvSpPr txBox="1"/>
            <p:nvPr/>
          </p:nvSpPr>
          <p:spPr>
            <a:xfrm>
              <a:off x="3211110" y="7870829"/>
              <a:ext cx="2060387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sz="20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R&amp;D </a:t>
              </a:r>
              <a:r>
                <a:rPr lang="ru-RU" sz="20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Лаборатория</a:t>
              </a:r>
              <a:endParaRPr lang="ru-RU" sz="2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Группа 69">
            <a:extLst>
              <a:ext uri="{FF2B5EF4-FFF2-40B4-BE49-F238E27FC236}">
                <a16:creationId xmlns:a16="http://schemas.microsoft.com/office/drawing/2014/main" xmlns="" id="{840E6D43-5133-496D-AE46-CB1710894E38}"/>
              </a:ext>
            </a:extLst>
          </p:cNvPr>
          <p:cNvGrpSpPr/>
          <p:nvPr/>
        </p:nvGrpSpPr>
        <p:grpSpPr>
          <a:xfrm>
            <a:off x="4643128" y="5830422"/>
            <a:ext cx="2544860" cy="791384"/>
            <a:chOff x="9225533" y="5830422"/>
            <a:chExt cx="2544860" cy="791384"/>
          </a:xfrm>
        </p:grpSpPr>
        <p:sp>
          <p:nvSpPr>
            <p:cNvPr id="131" name="Прямоугольник 130">
              <a:extLst>
                <a:ext uri="{FF2B5EF4-FFF2-40B4-BE49-F238E27FC236}">
                  <a16:creationId xmlns:a16="http://schemas.microsoft.com/office/drawing/2014/main" xmlns="" id="{EB32C7B7-0832-4F3D-9767-A4E76CE41BB1}"/>
                </a:ext>
              </a:extLst>
            </p:cNvPr>
            <p:cNvSpPr/>
            <p:nvPr/>
          </p:nvSpPr>
          <p:spPr>
            <a:xfrm>
              <a:off x="9225533" y="5830422"/>
              <a:ext cx="2544860" cy="791384"/>
            </a:xfrm>
            <a:prstGeom prst="rect">
              <a:avLst/>
            </a:prstGeom>
            <a:solidFill>
              <a:srgbClr val="0C2D69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ru-RU" b="1" i="1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xmlns="" id="{EA051B5F-ACE0-48B6-AAFA-69679ED962C3}"/>
                </a:ext>
              </a:extLst>
            </p:cNvPr>
            <p:cNvSpPr txBox="1"/>
            <p:nvPr/>
          </p:nvSpPr>
          <p:spPr>
            <a:xfrm>
              <a:off x="9674725" y="5882539"/>
              <a:ext cx="2060387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ru-RU" sz="20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Лаборатория МИЭМ</a:t>
              </a:r>
              <a:endParaRPr lang="ru-RU" sz="2000" dirty="0">
                <a:solidFill>
                  <a:schemeClr val="bg1"/>
                </a:solidFill>
              </a:endParaRPr>
            </a:p>
          </p:txBody>
        </p:sp>
        <p:pic>
          <p:nvPicPr>
            <p:cNvPr id="121" name="Picture 44" descr="Puce électronique | Icons Gratuite">
              <a:extLst>
                <a:ext uri="{FF2B5EF4-FFF2-40B4-BE49-F238E27FC236}">
                  <a16:creationId xmlns:a16="http://schemas.microsoft.com/office/drawing/2014/main" xmlns="" id="{061C7260-F8AD-4A7B-9BD2-D218F151865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lum bright="8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7556" y="5929734"/>
              <a:ext cx="597004" cy="5970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1" name="Стрелка: вверх-вниз 60">
            <a:extLst>
              <a:ext uri="{FF2B5EF4-FFF2-40B4-BE49-F238E27FC236}">
                <a16:creationId xmlns:a16="http://schemas.microsoft.com/office/drawing/2014/main" xmlns="" id="{50413427-3B7C-49FB-A2EA-3DF9895ED390}"/>
              </a:ext>
            </a:extLst>
          </p:cNvPr>
          <p:cNvSpPr/>
          <p:nvPr/>
        </p:nvSpPr>
        <p:spPr>
          <a:xfrm rot="10800000">
            <a:off x="11551155" y="4805946"/>
            <a:ext cx="348018" cy="996040"/>
          </a:xfrm>
          <a:prstGeom prst="upDownArrow">
            <a:avLst/>
          </a:prstGeom>
          <a:gradFill>
            <a:gsLst>
              <a:gs pos="86000">
                <a:schemeClr val="bg1">
                  <a:lumMod val="75000"/>
                </a:schemeClr>
              </a:gs>
              <a:gs pos="21000">
                <a:schemeClr val="tx1"/>
              </a:gs>
            </a:gsLst>
          </a:gradFill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2" name="Прямая со стрелкой 51">
            <a:extLst>
              <a:ext uri="{FF2B5EF4-FFF2-40B4-BE49-F238E27FC236}">
                <a16:creationId xmlns:a16="http://schemas.microsoft.com/office/drawing/2014/main" xmlns="" id="{DCA04AEA-6448-4AD6-87F3-F86B4331EEC1}"/>
              </a:ext>
            </a:extLst>
          </p:cNvPr>
          <p:cNvCxnSpPr>
            <a:cxnSpLocks/>
          </p:cNvCxnSpPr>
          <p:nvPr/>
        </p:nvCxnSpPr>
        <p:spPr>
          <a:xfrm>
            <a:off x="9170928" y="3150166"/>
            <a:ext cx="1419858" cy="545796"/>
          </a:xfrm>
          <a:prstGeom prst="straightConnector1">
            <a:avLst/>
          </a:prstGeom>
          <a:ln w="76200">
            <a:solidFill>
              <a:srgbClr val="0C2D6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>
            <a:extLst>
              <a:ext uri="{FF2B5EF4-FFF2-40B4-BE49-F238E27FC236}">
                <a16:creationId xmlns:a16="http://schemas.microsoft.com/office/drawing/2014/main" xmlns="" id="{44149646-11D0-4E07-BF44-B1922F03E327}"/>
              </a:ext>
            </a:extLst>
          </p:cNvPr>
          <p:cNvCxnSpPr>
            <a:cxnSpLocks/>
          </p:cNvCxnSpPr>
          <p:nvPr/>
        </p:nvCxnSpPr>
        <p:spPr>
          <a:xfrm flipV="1">
            <a:off x="8942301" y="1826302"/>
            <a:ext cx="1692245" cy="619343"/>
          </a:xfrm>
          <a:prstGeom prst="straightConnector1">
            <a:avLst/>
          </a:prstGeom>
          <a:ln w="76200">
            <a:solidFill>
              <a:srgbClr val="0C2D6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>
            <a:extLst>
              <a:ext uri="{FF2B5EF4-FFF2-40B4-BE49-F238E27FC236}">
                <a16:creationId xmlns:a16="http://schemas.microsoft.com/office/drawing/2014/main" xmlns="" id="{E5201865-ACEC-4081-9210-BE8A49DB6C38}"/>
              </a:ext>
            </a:extLst>
          </p:cNvPr>
          <p:cNvCxnSpPr>
            <a:cxnSpLocks/>
          </p:cNvCxnSpPr>
          <p:nvPr/>
        </p:nvCxnSpPr>
        <p:spPr>
          <a:xfrm>
            <a:off x="9558867" y="2765745"/>
            <a:ext cx="1075679" cy="0"/>
          </a:xfrm>
          <a:prstGeom prst="straightConnector1">
            <a:avLst/>
          </a:prstGeom>
          <a:ln w="76200">
            <a:solidFill>
              <a:srgbClr val="0C2D6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: скругленные углы 12">
            <a:extLst>
              <a:ext uri="{FF2B5EF4-FFF2-40B4-BE49-F238E27FC236}">
                <a16:creationId xmlns:a16="http://schemas.microsoft.com/office/drawing/2014/main" xmlns="" id="{23FFA682-8C02-4103-9804-95B4B784A069}"/>
              </a:ext>
            </a:extLst>
          </p:cNvPr>
          <p:cNvSpPr txBox="1"/>
          <p:nvPr/>
        </p:nvSpPr>
        <p:spPr>
          <a:xfrm>
            <a:off x="1857099" y="2445648"/>
            <a:ext cx="1127438" cy="64452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9530" tIns="49530" rIns="49530" bIns="49530" numCol="1" spcCol="1270" anchor="ctr" anchorCtr="0">
            <a:noAutofit/>
          </a:bodyPr>
          <a:lstStyle/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ru-RU" sz="2800" b="1" kern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БАЗ</a:t>
            </a:r>
            <a:r>
              <a:rPr lang="en-US" sz="2800" b="1" kern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  <a:endParaRPr lang="ru-RU" sz="2800" b="1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Прямоугольник: скругленные углы 12">
            <a:extLst>
              <a:ext uri="{FF2B5EF4-FFF2-40B4-BE49-F238E27FC236}">
                <a16:creationId xmlns:a16="http://schemas.microsoft.com/office/drawing/2014/main" xmlns="" id="{C53DEF2E-0AAE-4051-85BE-8351C767F3C8}"/>
              </a:ext>
            </a:extLst>
          </p:cNvPr>
          <p:cNvSpPr txBox="1"/>
          <p:nvPr/>
        </p:nvSpPr>
        <p:spPr>
          <a:xfrm>
            <a:off x="3301832" y="2445647"/>
            <a:ext cx="1127438" cy="64452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9530" tIns="49530" rIns="49530" bIns="49530" numCol="1" spcCol="1270" anchor="ctr" anchorCtr="0">
            <a:noAutofit/>
          </a:bodyPr>
          <a:lstStyle/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ru-RU" sz="2800" b="1" kern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ТЕХ</a:t>
            </a:r>
            <a:r>
              <a:rPr lang="en-US" sz="2800" b="1" kern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  <a:endParaRPr lang="ru-RU" sz="2800" b="1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Прямоугольник: скругленные углы 12">
            <a:extLst>
              <a:ext uri="{FF2B5EF4-FFF2-40B4-BE49-F238E27FC236}">
                <a16:creationId xmlns:a16="http://schemas.microsoft.com/office/drawing/2014/main" xmlns="" id="{D6658801-4789-4548-A143-FFAF8169F10A}"/>
              </a:ext>
            </a:extLst>
          </p:cNvPr>
          <p:cNvSpPr txBox="1"/>
          <p:nvPr/>
        </p:nvSpPr>
        <p:spPr>
          <a:xfrm>
            <a:off x="4731936" y="2445646"/>
            <a:ext cx="1127438" cy="64452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9530" tIns="49530" rIns="49530" bIns="49530" numCol="1" spcCol="1270" anchor="ctr" anchorCtr="0">
            <a:noAutofit/>
          </a:bodyPr>
          <a:lstStyle/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800" b="1" kern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ru-RU" sz="2800" b="1" kern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ИНЖ</a:t>
            </a:r>
            <a:r>
              <a:rPr lang="en-US" sz="2800" b="1" kern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  <a:endParaRPr lang="ru-RU" sz="2800" b="1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Прямоугольник: скругленные углы 12">
            <a:extLst>
              <a:ext uri="{FF2B5EF4-FFF2-40B4-BE49-F238E27FC236}">
                <a16:creationId xmlns:a16="http://schemas.microsoft.com/office/drawing/2014/main" xmlns="" id="{57ADD9AA-F3C8-4B9B-AF48-957810C17299}"/>
              </a:ext>
            </a:extLst>
          </p:cNvPr>
          <p:cNvSpPr txBox="1"/>
          <p:nvPr/>
        </p:nvSpPr>
        <p:spPr>
          <a:xfrm>
            <a:off x="6105133" y="2445645"/>
            <a:ext cx="2783740" cy="64452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9530" tIns="49530" rIns="49530" bIns="49530" numCol="1" spcCol="1270" anchor="ctr" anchorCtr="0">
            <a:noAutofit/>
          </a:bodyPr>
          <a:lstStyle/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800" b="1" kern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ru-RU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en-US" sz="2800" b="1" kern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  <a:r>
              <a:rPr lang="ru-RU" sz="2800" b="1" kern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kern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ru-RU" sz="2800" b="1" kern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en-US" sz="2800" b="1" kern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  <a:r>
              <a:rPr lang="ru-RU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ru-RU" sz="2800" b="1" kern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en-US" sz="2800" b="1" kern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  <a:r>
              <a:rPr lang="ru-RU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ru-RU" sz="2800" b="1" kern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en-US" sz="2800" b="1" kern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  <a:endParaRPr lang="ru-RU" sz="2800" b="1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9AC0AF3A-0B0A-4A62-A895-B8DF1BE4BB8B}"/>
              </a:ext>
            </a:extLst>
          </p:cNvPr>
          <p:cNvSpPr/>
          <p:nvPr/>
        </p:nvSpPr>
        <p:spPr>
          <a:xfrm>
            <a:off x="8522142" y="2445648"/>
            <a:ext cx="648786" cy="644520"/>
          </a:xfrm>
          <a:prstGeom prst="rect">
            <a:avLst/>
          </a:prstGeom>
          <a:solidFill>
            <a:srgbClr val="0C2D69"/>
          </a:solidFill>
          <a:ln>
            <a:solidFill>
              <a:srgbClr val="0C2D69"/>
            </a:solidFill>
          </a:ln>
          <a:effectLst>
            <a:glow rad="228600">
              <a:schemeClr val="tx1"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Равнобедренный треугольник 104">
            <a:extLst>
              <a:ext uri="{FF2B5EF4-FFF2-40B4-BE49-F238E27FC236}">
                <a16:creationId xmlns:a16="http://schemas.microsoft.com/office/drawing/2014/main" xmlns="" id="{4210EF3E-17E6-49D7-8F4E-2F7F2D0F74F0}"/>
              </a:ext>
            </a:extLst>
          </p:cNvPr>
          <p:cNvSpPr/>
          <p:nvPr/>
        </p:nvSpPr>
        <p:spPr>
          <a:xfrm rot="5400000">
            <a:off x="8094784" y="2162922"/>
            <a:ext cx="2031365" cy="1196614"/>
          </a:xfrm>
          <a:prstGeom prst="triangle">
            <a:avLst/>
          </a:prstGeom>
          <a:solidFill>
            <a:srgbClr val="0C2D69"/>
          </a:solidFill>
          <a:ln>
            <a:solidFill>
              <a:srgbClr val="0C2D6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044369"/>
      </p:ext>
    </p:extLst>
  </p:cSld>
  <p:clrMapOvr>
    <a:masterClrMapping/>
  </p:clrMapOvr>
</p:sld>
</file>

<file path=ppt/theme/theme1.xml><?xml version="1.0" encoding="utf-8"?>
<a:theme xmlns:a="http://schemas.openxmlformats.org/drawingml/2006/main" name="13_Тема Office">
  <a:themeElements>
    <a:clrScheme name="Индикатор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Горизонт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182005</TotalTime>
  <Words>1251</Words>
  <Application>Microsoft Macintosh PowerPoint</Application>
  <PresentationFormat>Другой</PresentationFormat>
  <Paragraphs>193</Paragraphs>
  <Slides>12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Arial Narrow</vt:lpstr>
      <vt:lpstr>Athiti</vt:lpstr>
      <vt:lpstr>Calibri</vt:lpstr>
      <vt:lpstr>Century Gothic</vt:lpstr>
      <vt:lpstr>Segoe UI</vt:lpstr>
      <vt:lpstr>13_Тема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>ekrouk@hse.ru</Manager>
  <Company>HSE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Романов Виктор Владимирович</dc:creator>
  <cp:lastModifiedBy>Пользователь Microsoft Office</cp:lastModifiedBy>
  <cp:revision>12861</cp:revision>
  <cp:lastPrinted>2021-12-05T13:30:07Z</cp:lastPrinted>
  <dcterms:created xsi:type="dcterms:W3CDTF">2016-10-18T03:58:43Z</dcterms:created>
  <dcterms:modified xsi:type="dcterms:W3CDTF">2023-03-21T06:57:45Z</dcterms:modified>
</cp:coreProperties>
</file>