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9" r:id="rId1"/>
  </p:sldMasterIdLst>
  <p:notesMasterIdLst>
    <p:notesMasterId r:id="rId23"/>
  </p:notesMasterIdLst>
  <p:sldIdLst>
    <p:sldId id="588" r:id="rId2"/>
    <p:sldId id="257" r:id="rId3"/>
    <p:sldId id="589" r:id="rId4"/>
    <p:sldId id="590" r:id="rId5"/>
    <p:sldId id="591" r:id="rId6"/>
    <p:sldId id="570" r:id="rId7"/>
    <p:sldId id="294" r:id="rId8"/>
    <p:sldId id="264" r:id="rId9"/>
    <p:sldId id="314" r:id="rId10"/>
    <p:sldId id="315" r:id="rId11"/>
    <p:sldId id="311" r:id="rId12"/>
    <p:sldId id="303" r:id="rId13"/>
    <p:sldId id="318" r:id="rId14"/>
    <p:sldId id="572" r:id="rId15"/>
    <p:sldId id="460" r:id="rId16"/>
    <p:sldId id="451" r:id="rId17"/>
    <p:sldId id="575" r:id="rId18"/>
    <p:sldId id="566" r:id="rId19"/>
    <p:sldId id="479" r:id="rId20"/>
    <p:sldId id="512" r:id="rId21"/>
    <p:sldId id="35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9FEE72-E65A-45AB-B4EB-3A01220B1481}">
          <p14:sldIdLst>
            <p14:sldId id="588"/>
            <p14:sldId id="257"/>
            <p14:sldId id="589"/>
            <p14:sldId id="590"/>
            <p14:sldId id="591"/>
            <p14:sldId id="570"/>
            <p14:sldId id="294"/>
            <p14:sldId id="264"/>
            <p14:sldId id="314"/>
            <p14:sldId id="315"/>
            <p14:sldId id="311"/>
            <p14:sldId id="303"/>
            <p14:sldId id="318"/>
            <p14:sldId id="572"/>
            <p14:sldId id="460"/>
            <p14:sldId id="451"/>
            <p14:sldId id="575"/>
            <p14:sldId id="566"/>
            <p14:sldId id="479"/>
            <p14:sldId id="512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47" autoAdjust="0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1040" y="18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506FA-82C5-6C46-AA02-A9F670589812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C190B-FD89-8B47-9694-1DAF54D49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3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694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C190B-FD89-8B47-9694-1DAF54D49BF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4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679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50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53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Цифровой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двойник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Программный аналог физического устройства, моделирующий внутренние процессы, технические характеристики и поведение реального объекта в условиях воздействий помех и окружающей среды. Важной особенностью цифрового двойника является то, что для задания на него входных воздействий используется информация с датчиков реального устройства, работающего параллельно. Работа возможна как в онлайн, так и в офлайн режимах.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81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4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10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54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5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CC38A-66A4-4AC9-8B3D-B614837AB6C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96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10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9836E-25C3-6700-273D-1DC896701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D0DA2C-2DC2-8687-D8CF-4E4684E25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DBA89-DEA4-3179-3A7E-FEBC553E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6D8EE-2D48-4238-C692-78A75B66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3028A-CA6F-1DC4-4F9E-5ADD3A08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2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EC2A4-8396-41D8-17C1-6EECB850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765209-0570-A447-95A6-1E77428B5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8C3D6-161D-788E-29C2-627A7998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0EAEB-702F-CE0D-4CDC-CE581927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86D946-E991-2758-34B5-6EC0FDCE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6212E1-01CB-8F23-66DD-94337C810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6AE767-147A-6C8C-A17E-2C852B47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D9FF78-0067-176C-39B4-EA6D9953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78AD7-D5CD-5257-CAB0-4B5C5A43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7CDA67-E04F-8601-1E84-EA96A1FF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5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17B68-B292-5208-008C-F03E5E7C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156F95-01C0-06E2-C085-5B5F50F34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13697-DF3D-E85D-1D09-CEE6FF68D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84725-DF20-720D-E050-3240FF8A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107718-F275-5748-FC22-3403C37A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7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DCB55-8F7F-362E-E6AD-99A13413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49979B-A7B8-5395-47DA-645CDDF86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ACE92-36E2-4F7E-E362-C983C783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B39328-59E0-FE2F-1CF0-2BD7E121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006DB-43B8-5A25-72AD-B4163614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9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05F1A-9561-998C-0A85-B56F1FF7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788FD0-0D79-CC16-F6B5-3E9ED524A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6E663F-9290-F89B-7E89-D2632B8A7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2ECE4-3250-D3F4-4CB4-6BEAD8C54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5A0F5-EE09-BF24-3B05-7A0624FF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A12373-F1E7-88FF-E06C-8447EAEF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CF449-7870-A920-F6DC-F0CD407D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01427A-A9C2-4F3D-C615-A4464D503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A94294-A895-D1BE-5EAF-9DB98BABF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B9BF12-1CC5-CF27-10CE-73EFE76DB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838844-FB8D-5AE5-754B-02775F147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77CCF3-CD72-4BC8-88DB-656DBC6F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62DCED-2ADF-6117-0D54-A811188D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73DAC3-107B-ED60-E2FB-C226AD6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2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6B358-C367-A5B5-31CB-0CED3FB3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CC463F-59D1-3B50-B019-D91A2768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DCCE67-2719-4E53-77DE-4E16D232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6C76A3-8899-3085-A258-284FDD15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2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16F47E-7998-8A7B-EBEB-24226B2E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6BE4E0-5B13-B518-A91B-9594E7635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00C855-37AE-C7C3-7284-93D8D74C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7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392E4-98DC-2A15-2B08-B53906DF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7C540-6FCA-8D7E-B7F1-B7BD1A6B1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1E420C-63F4-1051-65B7-7D30A6B3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330DA8-F646-FAC2-D89C-C63FC427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920409-75E7-4F9F-6214-2A88821A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C2DAF-3CD2-F187-32A3-8CEB8665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9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1FCD0-C1DE-C674-8A76-9D3319CE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A4B5B4-2694-9868-F2CC-1621A1609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38C538-28D3-E1E2-786E-FF67AE483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4585A2-E4A6-9101-10C9-DFAF846F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526098-DBB4-F8D9-C5CC-B8514BD3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DC3165-EA52-B3E1-2E49-FAE146A9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4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02499-6508-54FD-9911-503383E2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153B9-4E0A-D151-969B-1BF8868EA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43612-A9B4-0CC1-F7B7-EADC4E797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88F2-DBB1-7245-81A7-90A98A3B4F4D}" type="datetimeFigureOut">
              <a:rPr lang="en-US" smtClean="0"/>
              <a:t>4/19/23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FDB16-8703-370B-B46F-74B3C7D21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34579-D2A5-7F46-C03D-75F5DB878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B9D3A-A466-1645-B532-440EF34BF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9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emf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2.png"/><Relationship Id="rId47" Type="http://schemas.openxmlformats.org/officeDocument/2006/relationships/image" Target="../media/image87.png"/><Relationship Id="rId50" Type="http://schemas.openxmlformats.org/officeDocument/2006/relationships/image" Target="../media/image90.png"/><Relationship Id="rId55" Type="http://schemas.openxmlformats.org/officeDocument/2006/relationships/image" Target="../media/image95.png"/><Relationship Id="rId63" Type="http://schemas.openxmlformats.org/officeDocument/2006/relationships/image" Target="../media/image10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45" Type="http://schemas.openxmlformats.org/officeDocument/2006/relationships/image" Target="../media/image85.png"/><Relationship Id="rId53" Type="http://schemas.openxmlformats.org/officeDocument/2006/relationships/image" Target="../media/image93.png"/><Relationship Id="rId58" Type="http://schemas.openxmlformats.org/officeDocument/2006/relationships/image" Target="../media/image98.png"/><Relationship Id="rId66" Type="http://schemas.openxmlformats.org/officeDocument/2006/relationships/image" Target="../media/image106.png"/><Relationship Id="rId5" Type="http://schemas.openxmlformats.org/officeDocument/2006/relationships/image" Target="../media/image45.png"/><Relationship Id="rId61" Type="http://schemas.openxmlformats.org/officeDocument/2006/relationships/image" Target="../media/image101.png"/><Relationship Id="rId19" Type="http://schemas.openxmlformats.org/officeDocument/2006/relationships/image" Target="../media/image5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48" Type="http://schemas.openxmlformats.org/officeDocument/2006/relationships/image" Target="../media/image88.png"/><Relationship Id="rId56" Type="http://schemas.openxmlformats.org/officeDocument/2006/relationships/image" Target="../media/image96.png"/><Relationship Id="rId64" Type="http://schemas.openxmlformats.org/officeDocument/2006/relationships/image" Target="../media/image104.png"/><Relationship Id="rId8" Type="http://schemas.openxmlformats.org/officeDocument/2006/relationships/image" Target="../media/image48.png"/><Relationship Id="rId51" Type="http://schemas.openxmlformats.org/officeDocument/2006/relationships/image" Target="../media/image91.png"/><Relationship Id="rId3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46" Type="http://schemas.openxmlformats.org/officeDocument/2006/relationships/image" Target="../media/image86.png"/><Relationship Id="rId59" Type="http://schemas.openxmlformats.org/officeDocument/2006/relationships/image" Target="../media/image99.png"/><Relationship Id="rId67" Type="http://schemas.openxmlformats.org/officeDocument/2006/relationships/image" Target="../media/image107.png"/><Relationship Id="rId20" Type="http://schemas.openxmlformats.org/officeDocument/2006/relationships/image" Target="../media/image60.png"/><Relationship Id="rId41" Type="http://schemas.openxmlformats.org/officeDocument/2006/relationships/image" Target="../media/image81.png"/><Relationship Id="rId54" Type="http://schemas.openxmlformats.org/officeDocument/2006/relationships/image" Target="../media/image94.png"/><Relationship Id="rId6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49" Type="http://schemas.openxmlformats.org/officeDocument/2006/relationships/image" Target="../media/image89.png"/><Relationship Id="rId57" Type="http://schemas.openxmlformats.org/officeDocument/2006/relationships/image" Target="../media/image97.png"/><Relationship Id="rId10" Type="http://schemas.openxmlformats.org/officeDocument/2006/relationships/image" Target="../media/image50.png"/><Relationship Id="rId31" Type="http://schemas.openxmlformats.org/officeDocument/2006/relationships/image" Target="../media/image71.png"/><Relationship Id="rId44" Type="http://schemas.openxmlformats.org/officeDocument/2006/relationships/image" Target="../media/image84.png"/><Relationship Id="rId52" Type="http://schemas.openxmlformats.org/officeDocument/2006/relationships/image" Target="../media/image92.png"/><Relationship Id="rId60" Type="http://schemas.openxmlformats.org/officeDocument/2006/relationships/image" Target="../media/image100.png"/><Relationship Id="rId65" Type="http://schemas.openxmlformats.org/officeDocument/2006/relationships/image" Target="../media/image10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_____Microsoft_Excel.xlsx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F1693-0B19-BE92-A897-57AA01EB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071" y="827005"/>
            <a:ext cx="8187888" cy="26359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3600" b="1" dirty="0" err="1"/>
              <a:t>Особенности</a:t>
            </a:r>
            <a:r>
              <a:rPr lang="en-US" sz="3600" b="1" dirty="0"/>
              <a:t> </a:t>
            </a:r>
            <a:r>
              <a:rPr lang="en-US" sz="3600" b="1" dirty="0" err="1"/>
              <a:t>разработки</a:t>
            </a:r>
            <a:r>
              <a:rPr lang="en-US" sz="3600" b="1" dirty="0"/>
              <a:t> </a:t>
            </a:r>
            <a:r>
              <a:rPr lang="en-US" sz="3600" b="1" dirty="0" err="1"/>
              <a:t>и</a:t>
            </a:r>
            <a:r>
              <a:rPr lang="en-US" sz="3600" b="1" dirty="0"/>
              <a:t> </a:t>
            </a:r>
            <a:r>
              <a:rPr lang="en-US" sz="3600" b="1" dirty="0" err="1"/>
              <a:t>реализации</a:t>
            </a:r>
            <a:r>
              <a:rPr lang="en-US" sz="3600" b="1" dirty="0"/>
              <a:t> </a:t>
            </a:r>
            <a:r>
              <a:rPr lang="en-US" sz="3600" b="1" dirty="0" err="1"/>
              <a:t>образовательных</a:t>
            </a:r>
            <a:r>
              <a:rPr lang="en-US" sz="3600" b="1" dirty="0"/>
              <a:t> </a:t>
            </a:r>
            <a:r>
              <a:rPr lang="en-US" sz="3600" b="1" dirty="0" err="1"/>
              <a:t>программ</a:t>
            </a:r>
            <a:r>
              <a:rPr lang="ru-RU" sz="3600" b="1" dirty="0"/>
              <a:t> на основе самостоятельно разработанных образовательных стандартов</a:t>
            </a:r>
            <a:br>
              <a:rPr lang="en-US" sz="3600" b="1" dirty="0"/>
            </a:br>
            <a:r>
              <a:rPr lang="en-US" sz="3600" b="1" dirty="0"/>
              <a:t>(</a:t>
            </a:r>
            <a:r>
              <a:rPr lang="en-US" sz="3600" b="1" dirty="0" err="1"/>
              <a:t>опыт</a:t>
            </a:r>
            <a:r>
              <a:rPr lang="en-US" sz="3600" b="1" dirty="0"/>
              <a:t> МГТУ </a:t>
            </a:r>
            <a:r>
              <a:rPr lang="en-US" sz="3600" b="1" dirty="0" err="1"/>
              <a:t>им</a:t>
            </a:r>
            <a:r>
              <a:rPr lang="en-US" sz="3600" b="1" dirty="0"/>
              <a:t>. Н.Э. </a:t>
            </a:r>
            <a:r>
              <a:rPr lang="en-US" sz="3600" b="1" dirty="0" err="1"/>
              <a:t>Баумана</a:t>
            </a:r>
            <a:r>
              <a:rPr lang="en-US" sz="3600" b="1" dirty="0"/>
              <a:t>)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DB74FE-6B82-DEDA-3634-765F858C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cap="none">
                <a:solidFill>
                  <a:srgbClr val="FFFFFF"/>
                </a:solidFill>
              </a:rPr>
              <a:t>Б.В. Падалкин, </a:t>
            </a:r>
            <a:endParaRPr lang="ru-RU" cap="none">
              <a:solidFill>
                <a:srgbClr val="FFFFFF"/>
              </a:solidFill>
            </a:endParaRPr>
          </a:p>
          <a:p>
            <a:pPr algn="l"/>
            <a:r>
              <a:rPr lang="en-US" cap="none">
                <a:solidFill>
                  <a:srgbClr val="FFFFFF"/>
                </a:solidFill>
              </a:rPr>
              <a:t>первый проректор – проректор по учебной работе </a:t>
            </a:r>
          </a:p>
        </p:txBody>
      </p:sp>
      <p:pic>
        <p:nvPicPr>
          <p:cNvPr id="6" name="Рисунок 5" descr="Изображение выглядит как керамические изделия, фарфор&#10;&#10;Автоматически созданное описание">
            <a:extLst>
              <a:ext uri="{FF2B5EF4-FFF2-40B4-BE49-F238E27FC236}">
                <a16:creationId xmlns:a16="http://schemas.microsoft.com/office/drawing/2014/main" id="{5356B860-318A-EC1C-5964-188AB11E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37" r="9091" b="13871"/>
          <a:stretch/>
        </p:blipFill>
        <p:spPr>
          <a:xfrm>
            <a:off x="6573907" y="1197635"/>
            <a:ext cx="5163022" cy="408473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1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848758" y="2146853"/>
            <a:ext cx="6397555" cy="368892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0040" y="293387"/>
            <a:ext cx="11567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Компетенции выпускников  в структуре жизненного цикла изделия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802596">
            <a:off x="4796832" y="2640469"/>
            <a:ext cx="2508548" cy="26373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7804" y="1956649"/>
            <a:ext cx="1772816" cy="41987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441515" y="2708365"/>
            <a:ext cx="1752248" cy="41987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953958" y="4245760"/>
            <a:ext cx="1772816" cy="634150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265394" y="2765304"/>
            <a:ext cx="1772816" cy="500411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99868" y="5200593"/>
            <a:ext cx="1772816" cy="42935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988586" y="3626831"/>
            <a:ext cx="1772816" cy="45997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54362" y="1881803"/>
            <a:ext cx="1843374" cy="584246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Маркетинг и планирование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19123" y="2678218"/>
            <a:ext cx="1843374" cy="458665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Проектирование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18679" y="4237122"/>
            <a:ext cx="1843374" cy="651281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Подготовка производства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99868" y="5184501"/>
            <a:ext cx="1843374" cy="651281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Производство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28034" y="3556095"/>
            <a:ext cx="1843374" cy="651281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Эксплуатация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230115" y="2701511"/>
            <a:ext cx="1843374" cy="651281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Ремонт и обслуживание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51802" y="2013851"/>
            <a:ext cx="1843374" cy="50158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Утилизация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27950" y="3409715"/>
            <a:ext cx="1843374" cy="458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Снабжение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14950" y="5563288"/>
            <a:ext cx="1843374" cy="458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Контроль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93693" y="5244491"/>
            <a:ext cx="1843374" cy="59129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Упаковка и хранение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30115" y="4526123"/>
            <a:ext cx="1843374" cy="458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Реализация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86231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24306" y="79984"/>
            <a:ext cx="778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«КАМАЗ-Арктика»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4182B5-871D-43C6-B0F9-9FBD267D6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595" y="1233241"/>
            <a:ext cx="2828803" cy="234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F51E52-6819-4FA7-98CB-BE7CC2547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652" y="4621851"/>
            <a:ext cx="2970712" cy="1734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83BC20-5D34-4243-B719-B5DB26DEF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415" y="2944232"/>
            <a:ext cx="2917442" cy="1496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747AE8B-6A38-4FE8-BC90-EA55304E2E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716" y="1233241"/>
            <a:ext cx="2604840" cy="1530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6BA3FD9-FC0B-4CC8-B9BD-963FA10E54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335" y="1233240"/>
            <a:ext cx="2898142" cy="1883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81360C4-FAA6-461E-BD40-0F8ACF795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211" y="3346350"/>
            <a:ext cx="2834390" cy="1811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09" t="24209" r="7653" b="33240"/>
          <a:stretch/>
        </p:blipFill>
        <p:spPr>
          <a:xfrm>
            <a:off x="1618594" y="3716293"/>
            <a:ext cx="2826566" cy="1114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3" t="14261" r="204" b="7549"/>
          <a:stretch/>
        </p:blipFill>
        <p:spPr>
          <a:xfrm flipH="1">
            <a:off x="1618594" y="5009596"/>
            <a:ext cx="2755850" cy="171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866" y="5243590"/>
            <a:ext cx="2112773" cy="1477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503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8163" y="97890"/>
            <a:ext cx="1146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Уровни цифровизации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211587"/>
              </p:ext>
            </p:extLst>
          </p:nvPr>
        </p:nvGraphicFramePr>
        <p:xfrm>
          <a:off x="1600201" y="1098623"/>
          <a:ext cx="8886824" cy="5257728"/>
        </p:xfrm>
        <a:graphic>
          <a:graphicData uri="http://schemas.openxmlformats.org/drawingml/2006/table">
            <a:tbl>
              <a:tblPr firstRow="1" bandRow="1"/>
              <a:tblGrid>
                <a:gridCol w="860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2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9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5-й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/>
                        <a:t>Цифровое предприятие.</a:t>
                      </a:r>
                      <a:r>
                        <a:rPr lang="ru-RU" sz="1200" baseline="0" dirty="0"/>
                        <a:t> Разрабатывается цифровой двойник изделия и цифровой двойник предприятия.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5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4-й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/>
                        <a:t>Управление</a:t>
                      </a:r>
                      <a:r>
                        <a:rPr lang="ru-RU" sz="1200" baseline="0" dirty="0"/>
                        <a:t> инженерными данными выполняется на всех стадиях жизненного цикла изделия, включая требования и эксплуатацию. Реализована связь с </a:t>
                      </a:r>
                      <a:r>
                        <a:rPr lang="en-US" sz="1200" baseline="0" dirty="0"/>
                        <a:t>ERP </a:t>
                      </a:r>
                      <a:r>
                        <a:rPr lang="ru-RU" sz="1200" baseline="0" dirty="0"/>
                        <a:t>и </a:t>
                      </a:r>
                      <a:r>
                        <a:rPr lang="en-US" sz="1200" baseline="0" dirty="0"/>
                        <a:t>MES, QMS </a:t>
                      </a:r>
                      <a:r>
                        <a:rPr lang="ru-RU" sz="1200" baseline="0" dirty="0"/>
                        <a:t>решениями 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3-й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/>
                        <a:t>Электронная модель имеет законный статус наравне с чертежом. Внедрены </a:t>
                      </a:r>
                      <a:r>
                        <a:rPr lang="en-US" sz="1200" baseline="0" dirty="0"/>
                        <a:t>PDM</a:t>
                      </a:r>
                      <a:r>
                        <a:rPr lang="ru-RU" sz="1200" baseline="0" dirty="0"/>
                        <a:t>, </a:t>
                      </a:r>
                      <a:r>
                        <a:rPr lang="en-US" sz="1200" baseline="0" dirty="0"/>
                        <a:t>CAPP, CAE, CAM</a:t>
                      </a:r>
                      <a:r>
                        <a:rPr lang="ru-RU" sz="1200" baseline="0" dirty="0"/>
                        <a:t>. Расчетные и технологические модели готовят на базе конструкторских моделей. 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2-й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/>
                        <a:t>Проектирование на основе моделей.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Модели не имеют законный статус и не отслеживаются. Результатом проектирования является бумага. Модели</a:t>
                      </a:r>
                      <a:r>
                        <a:rPr lang="ru-RU" sz="1200" baseline="0" dirty="0"/>
                        <a:t> для расчетов и технологии делают повторно по чертежам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1-й</a:t>
                      </a:r>
                    </a:p>
                    <a:p>
                      <a:pPr algn="ctr"/>
                      <a:r>
                        <a:rPr lang="ru-RU" sz="1400" b="1" dirty="0"/>
                        <a:t>Уровень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200" dirty="0"/>
                        <a:t>Проектирование на основе чертежей</a:t>
                      </a:r>
                    </a:p>
                    <a:p>
                      <a:r>
                        <a:rPr lang="ru-RU" sz="1200" dirty="0"/>
                        <a:t>Инженерная</a:t>
                      </a:r>
                      <a:r>
                        <a:rPr lang="ru-RU" sz="1200" baseline="0" dirty="0"/>
                        <a:t> документация в виде бумаги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2835422" y="5378048"/>
            <a:ext cx="2305050" cy="827222"/>
            <a:chOff x="1333500" y="5694916"/>
            <a:chExt cx="2706455" cy="97127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0" y="5726689"/>
              <a:ext cx="1057275" cy="939503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5313" y="5694916"/>
              <a:ext cx="1574642" cy="971276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2574612" y="4257056"/>
            <a:ext cx="4732661" cy="1120992"/>
            <a:chOff x="1333500" y="4332219"/>
            <a:chExt cx="5248854" cy="1243259"/>
          </a:xfrm>
        </p:grpSpPr>
        <p:pic>
          <p:nvPicPr>
            <p:cNvPr id="19" name="Picture 2" descr="HK-38CT мини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" y="4332219"/>
              <a:ext cx="1752307" cy="124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2836" y="4387364"/>
              <a:ext cx="1795524" cy="1107521"/>
            </a:xfrm>
            <a:prstGeom prst="rect">
              <a:avLst/>
            </a:prstGeom>
          </p:spPr>
        </p:pic>
        <p:sp>
          <p:nvSpPr>
            <p:cNvPr id="21" name="Стрелка вправо 20"/>
            <p:cNvSpPr/>
            <p:nvPr/>
          </p:nvSpPr>
          <p:spPr>
            <a:xfrm>
              <a:off x="3144462" y="4721765"/>
              <a:ext cx="209719" cy="371475"/>
            </a:xfrm>
            <a:prstGeom prst="rightArrow">
              <a:avLst/>
            </a:prstGeom>
            <a:solidFill>
              <a:srgbClr val="4A66AC"/>
            </a:solidFill>
            <a:ln w="12700" cap="flat" cmpd="sng" algn="ctr">
              <a:solidFill>
                <a:srgbClr val="4A66AC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5267015" y="4755386"/>
              <a:ext cx="209719" cy="371475"/>
            </a:xfrm>
            <a:prstGeom prst="rightArrow">
              <a:avLst/>
            </a:prstGeom>
            <a:solidFill>
              <a:srgbClr val="4A66AC"/>
            </a:solidFill>
            <a:ln w="12700" cap="flat" cmpd="sng" algn="ctr">
              <a:solidFill>
                <a:srgbClr val="4A66AC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3" name="Picture 4" descr="\\Cypcit168\prtman_private\2009-Multimedia-CD\Source_files\00-Intro\Images\Images for diagram\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869" y="4447493"/>
              <a:ext cx="1005485" cy="1001603"/>
            </a:xfrm>
            <a:prstGeom prst="rect">
              <a:avLst/>
            </a:prstGeom>
            <a:noFill/>
            <a:ln w="3175">
              <a:solidFill>
                <a:srgbClr val="D0D3DA">
                  <a:lumMod val="75000"/>
                </a:srgbClr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4" name="Группа 23"/>
          <p:cNvGrpSpPr/>
          <p:nvPr/>
        </p:nvGrpSpPr>
        <p:grpSpPr>
          <a:xfrm>
            <a:off x="2803548" y="1078071"/>
            <a:ext cx="3594721" cy="932378"/>
            <a:chOff x="1263029" y="905790"/>
            <a:chExt cx="5121848" cy="1328475"/>
          </a:xfrm>
        </p:grpSpPr>
        <p:pic>
          <p:nvPicPr>
            <p:cNvPr id="25" name="Picture 3" descr="GM_crop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604" t="-1" r="8777" b="-380"/>
            <a:stretch/>
          </p:blipFill>
          <p:spPr bwMode="auto">
            <a:xfrm>
              <a:off x="4925179" y="905790"/>
              <a:ext cx="1459698" cy="1110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 descr="HK-38CT мини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573" y="1181572"/>
              <a:ext cx="1262879" cy="89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029" y="1222529"/>
              <a:ext cx="1995817" cy="1011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2480257" y="2039753"/>
            <a:ext cx="3855971" cy="1073857"/>
            <a:chOff x="1056699" y="1986948"/>
            <a:chExt cx="4972965" cy="1384931"/>
          </a:xfrm>
        </p:grpSpPr>
        <p:pic>
          <p:nvPicPr>
            <p:cNvPr id="29" name="BC1ED3AC-C47F-4680-BC4A-676078E37DEE" descr="D85EAD61-7014-44F5-AA50-B5AEBE2A6508@office"/>
            <p:cNvPicPr/>
            <p:nvPr/>
          </p:nvPicPr>
          <p:blipFill>
            <a:blip r:embed="rId10" cstate="print">
              <a:clrChange>
                <a:clrFrom>
                  <a:srgbClr val="FDFFFB"/>
                </a:clrFrom>
                <a:clrTo>
                  <a:srgbClr val="FD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700" y="2093739"/>
              <a:ext cx="1891964" cy="1127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056699" y="2334487"/>
              <a:ext cx="1075441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3200" b="1" kern="0" dirty="0">
                  <a:solidFill>
                    <a:srgbClr val="629DD1">
                      <a:lumMod val="50000"/>
                    </a:srgbClr>
                  </a:solidFill>
                </a:rPr>
                <a:t>ERP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49905" y="1986948"/>
              <a:ext cx="1209818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3200" b="1" kern="0" dirty="0">
                  <a:solidFill>
                    <a:srgbClr val="629DD1">
                      <a:lumMod val="50000"/>
                    </a:srgbClr>
                  </a:solidFill>
                </a:rPr>
                <a:t>MES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51" y="2617707"/>
              <a:ext cx="1205684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3200" b="1" kern="0" dirty="0">
                  <a:solidFill>
                    <a:srgbClr val="629DD1">
                      <a:lumMod val="50000"/>
                    </a:srgbClr>
                  </a:solidFill>
                </a:rPr>
                <a:t>PLM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3789" y="2345921"/>
              <a:ext cx="1315255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3200" b="1" kern="0" dirty="0">
                  <a:solidFill>
                    <a:srgbClr val="629DD1">
                      <a:lumMod val="50000"/>
                    </a:srgbClr>
                  </a:solidFill>
                </a:rPr>
                <a:t>QMS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480256" y="3162492"/>
            <a:ext cx="5071966" cy="1012077"/>
            <a:chOff x="1279547" y="3134827"/>
            <a:chExt cx="5933466" cy="1183983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4115" y="3168794"/>
              <a:ext cx="1264078" cy="912234"/>
            </a:xfrm>
            <a:prstGeom prst="rect">
              <a:avLst/>
            </a:prstGeom>
          </p:spPr>
        </p:pic>
        <p:pic>
          <p:nvPicPr>
            <p:cNvPr id="36" name="Рисунок 35"/>
            <p:cNvPicPr/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2012" y="3134827"/>
              <a:ext cx="2225638" cy="1127180"/>
            </a:xfrm>
            <a:prstGeom prst="rect">
              <a:avLst/>
            </a:prstGeom>
          </p:spPr>
        </p:pic>
        <p:pic>
          <p:nvPicPr>
            <p:cNvPr id="37" name="Picture 2" descr="HK-38CT мини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547" y="3221310"/>
              <a:ext cx="1466807" cy="1040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Стрелка вправо 37"/>
            <p:cNvSpPr/>
            <p:nvPr/>
          </p:nvSpPr>
          <p:spPr>
            <a:xfrm>
              <a:off x="2748578" y="3259982"/>
              <a:ext cx="209719" cy="371475"/>
            </a:xfrm>
            <a:prstGeom prst="rightArrow">
              <a:avLst/>
            </a:prstGeom>
            <a:solidFill>
              <a:srgbClr val="4A66AC"/>
            </a:solidFill>
            <a:ln w="12700" cap="flat" cmpd="sng" algn="ctr">
              <a:solidFill>
                <a:srgbClr val="4A66AC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9" name="Стрелка вправо 38"/>
            <p:cNvSpPr/>
            <p:nvPr/>
          </p:nvSpPr>
          <p:spPr>
            <a:xfrm>
              <a:off x="2777015" y="3809533"/>
              <a:ext cx="209719" cy="371475"/>
            </a:xfrm>
            <a:prstGeom prst="rightArrow">
              <a:avLst/>
            </a:prstGeom>
            <a:solidFill>
              <a:srgbClr val="4A66AC"/>
            </a:solidFill>
            <a:ln w="12700" cap="flat" cmpd="sng" algn="ctr">
              <a:solidFill>
                <a:srgbClr val="4A66AC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1674" y="3785688"/>
              <a:ext cx="759738" cy="4686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263745" y="3202482"/>
              <a:ext cx="949268" cy="54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400" b="1" kern="0" dirty="0">
                  <a:solidFill>
                    <a:srgbClr val="629DD1">
                      <a:lumMod val="50000"/>
                    </a:srgbClr>
                  </a:solidFill>
                </a:rPr>
                <a:t>PDM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71762" y="3485178"/>
              <a:ext cx="939891" cy="54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400" b="1" kern="0" dirty="0">
                  <a:solidFill>
                    <a:srgbClr val="629DD1">
                      <a:lumMod val="50000"/>
                    </a:srgbClr>
                  </a:solidFill>
                </a:rPr>
                <a:t>CAM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25666" y="3778729"/>
              <a:ext cx="801120" cy="54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400" b="1" kern="0" dirty="0">
                  <a:solidFill>
                    <a:srgbClr val="629DD1">
                      <a:lumMod val="50000"/>
                    </a:srgbClr>
                  </a:solidFill>
                </a:rPr>
                <a:t>CAE</a:t>
              </a:r>
              <a:endParaRPr lang="ru-RU" sz="3200" b="1" kern="0" dirty="0">
                <a:solidFill>
                  <a:srgbClr val="629DD1">
                    <a:lumMod val="50000"/>
                  </a:srgbClr>
                </a:solidFill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600201" y="4126011"/>
            <a:ext cx="8886824" cy="2230340"/>
          </a:xfrm>
          <a:prstGeom prst="rect">
            <a:avLst/>
          </a:prstGeom>
          <a:solidFill>
            <a:schemeClr val="accent6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600201" y="3049865"/>
            <a:ext cx="8886824" cy="1069568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600201" y="1098623"/>
            <a:ext cx="8886824" cy="1933438"/>
          </a:xfrm>
          <a:prstGeom prst="rect">
            <a:avLst/>
          </a:prstGeom>
          <a:solidFill>
            <a:schemeClr val="accent2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>
            <a:extLst>
              <a:ext uri="{FF2B5EF4-FFF2-40B4-BE49-F238E27FC236}">
                <a16:creationId xmlns:a16="http://schemas.microsoft.com/office/drawing/2014/main" id="{79FACE51-8021-4420-BF3B-2F0B324D74D9}"/>
              </a:ext>
            </a:extLst>
          </p:cNvPr>
          <p:cNvSpPr/>
          <p:nvPr/>
        </p:nvSpPr>
        <p:spPr>
          <a:xfrm rot="18687462">
            <a:off x="1853135" y="4999017"/>
            <a:ext cx="355187" cy="190262"/>
          </a:xfrm>
          <a:prstGeom prst="corner">
            <a:avLst>
              <a:gd name="adj1" fmla="val 35792"/>
              <a:gd name="adj2" fmla="val 3641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>
            <a:extLst>
              <a:ext uri="{FF2B5EF4-FFF2-40B4-BE49-F238E27FC236}">
                <a16:creationId xmlns:a16="http://schemas.microsoft.com/office/drawing/2014/main" id="{79FACE51-8021-4420-BF3B-2F0B324D74D9}"/>
              </a:ext>
            </a:extLst>
          </p:cNvPr>
          <p:cNvSpPr/>
          <p:nvPr/>
        </p:nvSpPr>
        <p:spPr>
          <a:xfrm rot="18687462">
            <a:off x="1851345" y="6065140"/>
            <a:ext cx="355187" cy="190262"/>
          </a:xfrm>
          <a:prstGeom prst="corner">
            <a:avLst>
              <a:gd name="adj1" fmla="val 35792"/>
              <a:gd name="adj2" fmla="val 3641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Фигура, имеющая форму буквы L 48">
            <a:extLst>
              <a:ext uri="{FF2B5EF4-FFF2-40B4-BE49-F238E27FC236}">
                <a16:creationId xmlns:a16="http://schemas.microsoft.com/office/drawing/2014/main" id="{79FACE51-8021-4420-BF3B-2F0B324D74D9}"/>
              </a:ext>
            </a:extLst>
          </p:cNvPr>
          <p:cNvSpPr/>
          <p:nvPr/>
        </p:nvSpPr>
        <p:spPr>
          <a:xfrm rot="18687462">
            <a:off x="1673762" y="3824009"/>
            <a:ext cx="355187" cy="190262"/>
          </a:xfrm>
          <a:prstGeom prst="corner">
            <a:avLst>
              <a:gd name="adj1" fmla="val 35792"/>
              <a:gd name="adj2" fmla="val 3641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нак умножения 7">
            <a:extLst>
              <a:ext uri="{FF2B5EF4-FFF2-40B4-BE49-F238E27FC236}">
                <a16:creationId xmlns:a16="http://schemas.microsoft.com/office/drawing/2014/main" id="{19E1640D-CF3C-494C-8802-FD942960013D}"/>
              </a:ext>
            </a:extLst>
          </p:cNvPr>
          <p:cNvSpPr/>
          <p:nvPr/>
        </p:nvSpPr>
        <p:spPr>
          <a:xfrm>
            <a:off x="2040230" y="3731306"/>
            <a:ext cx="483425" cy="441246"/>
          </a:xfrm>
          <a:prstGeom prst="mathMultiply">
            <a:avLst>
              <a:gd name="adj1" fmla="val 156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нак умножения 7">
            <a:extLst>
              <a:ext uri="{FF2B5EF4-FFF2-40B4-BE49-F238E27FC236}">
                <a16:creationId xmlns:a16="http://schemas.microsoft.com/office/drawing/2014/main" id="{19E1640D-CF3C-494C-8802-FD942960013D}"/>
              </a:ext>
            </a:extLst>
          </p:cNvPr>
          <p:cNvSpPr/>
          <p:nvPr/>
        </p:nvSpPr>
        <p:spPr>
          <a:xfrm>
            <a:off x="1824303" y="2632634"/>
            <a:ext cx="483425" cy="441246"/>
          </a:xfrm>
          <a:prstGeom prst="mathMultiply">
            <a:avLst>
              <a:gd name="adj1" fmla="val 156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нак умножения 7">
            <a:extLst>
              <a:ext uri="{FF2B5EF4-FFF2-40B4-BE49-F238E27FC236}">
                <a16:creationId xmlns:a16="http://schemas.microsoft.com/office/drawing/2014/main" id="{19E1640D-CF3C-494C-8802-FD942960013D}"/>
              </a:ext>
            </a:extLst>
          </p:cNvPr>
          <p:cNvSpPr/>
          <p:nvPr/>
        </p:nvSpPr>
        <p:spPr>
          <a:xfrm>
            <a:off x="1798517" y="1666917"/>
            <a:ext cx="483425" cy="441246"/>
          </a:xfrm>
          <a:prstGeom prst="mathMultiply">
            <a:avLst>
              <a:gd name="adj1" fmla="val 156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1479" y="747462"/>
            <a:ext cx="1136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Обучение цифровым технологиям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56416"/>
              </p:ext>
            </p:extLst>
          </p:nvPr>
        </p:nvGraphicFramePr>
        <p:xfrm>
          <a:off x="1713184" y="2109973"/>
          <a:ext cx="8765631" cy="35389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26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2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6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Уровни</a:t>
                      </a:r>
                      <a:r>
                        <a:rPr lang="ru-RU" baseline="0" dirty="0"/>
                        <a:t> освоения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Результаты</a:t>
                      </a:r>
                      <a:r>
                        <a:rPr lang="ru-RU" baseline="0" dirty="0"/>
                        <a:t>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Виды учебной работы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4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«ЗНАТЬ»</a:t>
                      </a:r>
                    </a:p>
                    <a:p>
                      <a:pPr algn="ctr"/>
                      <a:r>
                        <a:rPr lang="ru-RU" dirty="0"/>
                        <a:t>«УМЕТЬ»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Теория</a:t>
                      </a:r>
                      <a:r>
                        <a:rPr lang="ru-RU" baseline="0" dirty="0"/>
                        <a:t>, </a:t>
                      </a:r>
                      <a:r>
                        <a:rPr lang="ru-RU" dirty="0"/>
                        <a:t>методы проектирования</a:t>
                      </a:r>
                      <a:endParaRPr lang="ru-RU" baseline="0" dirty="0"/>
                    </a:p>
                    <a:p>
                      <a:pPr algn="ctr"/>
                      <a:r>
                        <a:rPr lang="ru-RU" b="1" baseline="0" dirty="0">
                          <a:solidFill>
                            <a:srgbClr val="FF0000"/>
                          </a:solidFill>
                        </a:rPr>
                        <a:t>в классическом представлении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Лекционные занятия</a:t>
                      </a:r>
                    </a:p>
                    <a:p>
                      <a:r>
                        <a:rPr lang="ru-RU" dirty="0"/>
                        <a:t>Практические</a:t>
                      </a:r>
                      <a:r>
                        <a:rPr lang="ru-RU" baseline="0" dirty="0"/>
                        <a:t> занятия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«УМЕТЬ»</a:t>
                      </a:r>
                    </a:p>
                    <a:p>
                      <a:pPr algn="ctr"/>
                      <a:r>
                        <a:rPr lang="ru-RU" dirty="0"/>
                        <a:t>«ВЛАДЕТЬ»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Конструирование</a:t>
                      </a:r>
                      <a:r>
                        <a:rPr lang="ru-RU" baseline="0" dirty="0"/>
                        <a:t> и расчеты</a:t>
                      </a:r>
                    </a:p>
                    <a:p>
                      <a:pPr algn="ctr"/>
                      <a:r>
                        <a:rPr lang="ru-RU" baseline="0" dirty="0"/>
                        <a:t> </a:t>
                      </a:r>
                      <a:r>
                        <a:rPr lang="ru-RU" b="1" baseline="0" dirty="0">
                          <a:solidFill>
                            <a:srgbClr val="FF0000"/>
                          </a:solidFill>
                        </a:rPr>
                        <a:t>с использованием цифровых технологий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Практические занятия</a:t>
                      </a:r>
                    </a:p>
                    <a:p>
                      <a:r>
                        <a:rPr lang="ru-RU" dirty="0"/>
                        <a:t>Лабораторные</a:t>
                      </a:r>
                      <a:r>
                        <a:rPr lang="ru-RU" baseline="0" dirty="0"/>
                        <a:t> работы</a:t>
                      </a:r>
                    </a:p>
                    <a:p>
                      <a:r>
                        <a:rPr lang="ru-RU" dirty="0"/>
                        <a:t>Домашние</a:t>
                      </a:r>
                      <a:r>
                        <a:rPr lang="ru-RU" baseline="0" dirty="0"/>
                        <a:t> задания</a:t>
                      </a:r>
                    </a:p>
                    <a:p>
                      <a:r>
                        <a:rPr lang="ru-RU" baseline="0" dirty="0"/>
                        <a:t>Курсовые проекты</a:t>
                      </a:r>
                    </a:p>
                    <a:p>
                      <a:r>
                        <a:rPr lang="ru-RU" baseline="0" dirty="0"/>
                        <a:t>НИРС</a:t>
                      </a:r>
                    </a:p>
                    <a:p>
                      <a:r>
                        <a:rPr lang="ru-RU" baseline="0" dirty="0"/>
                        <a:t>Практики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577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6966809" y="33568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331" y="727744"/>
            <a:ext cx="8595229" cy="5873115"/>
          </a:xfrm>
          <a:prstGeom prst="rect">
            <a:avLst/>
          </a:prstGeom>
        </p:spPr>
      </p:pic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1042852" y="2852140"/>
            <a:ext cx="10676708" cy="3748719"/>
          </a:xfrm>
        </p:spPr>
        <p:txBody>
          <a:bodyPr wrap="square">
            <a:spAutoFit/>
          </a:bodyPr>
          <a:lstStyle/>
          <a:p>
            <a:pPr defTabSz="457200">
              <a:buSzPct val="25000"/>
            </a:pPr>
            <a:r>
              <a:rPr lang="ru-RU" sz="8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«Электронный университет» МГТУ им. Н.Э. Баумана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6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59" y="454895"/>
            <a:ext cx="7362314" cy="4550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392" y="2082385"/>
            <a:ext cx="5968780" cy="477032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1983783" y="3321863"/>
            <a:ext cx="3453191" cy="2841837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425146" y="3287734"/>
            <a:ext cx="4141117" cy="3373149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-34564" y="4584952"/>
            <a:ext cx="2709265" cy="289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ru-RU" sz="1400" b="1" kern="0" spc="-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Методические материалы</a:t>
            </a:r>
          </a:p>
          <a:p>
            <a:pPr algn="l">
              <a:spcBef>
                <a:spcPts val="0"/>
              </a:spcBef>
              <a:defRPr/>
            </a:pPr>
            <a:r>
              <a:rPr lang="ru-RU" sz="1400" b="1" kern="0" spc="-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Электронно-образовательные ресурсы</a:t>
            </a:r>
          </a:p>
          <a:p>
            <a:pPr algn="l">
              <a:spcBef>
                <a:spcPts val="0"/>
              </a:spcBef>
              <a:defRPr/>
            </a:pPr>
            <a:endParaRPr lang="ru-RU" sz="800" b="1" kern="0" spc="-1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1400" b="1" kern="0" spc="-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Аннотация</a:t>
            </a:r>
          </a:p>
          <a:p>
            <a:pPr algn="l">
              <a:spcBef>
                <a:spcPts val="0"/>
              </a:spcBef>
              <a:defRPr/>
            </a:pPr>
            <a:r>
              <a:rPr lang="ru-RU" sz="1400" b="1" kern="0" spc="-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pPr algn="l">
              <a:spcBef>
                <a:spcPts val="0"/>
              </a:spcBef>
              <a:defRPr/>
            </a:pPr>
            <a:r>
              <a:rPr lang="ru-RU" sz="1400" b="1" kern="0" spc="-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Фонд оценочных средств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endParaRPr lang="ru-RU" sz="800" b="1" kern="0" spc="-1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1400" b="1" kern="0" spc="-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Программное обеспечение</a:t>
            </a:r>
          </a:p>
          <a:p>
            <a:pPr algn="l">
              <a:spcBef>
                <a:spcPts val="0"/>
              </a:spcBef>
              <a:defRPr/>
            </a:pPr>
            <a:endParaRPr lang="ru-RU" sz="1400" b="1" kern="0" spc="-1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351314" y="3287735"/>
            <a:ext cx="2482247" cy="193430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818" y="623699"/>
            <a:ext cx="4382924" cy="291737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876" y="3661253"/>
            <a:ext cx="3919866" cy="27530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2436" y="4831822"/>
            <a:ext cx="11387128" cy="4423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6000" b="1" kern="0" spc="-1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Подсистема «Библиотека дисциплин» - более 22 000 дисциплин</a:t>
            </a:r>
            <a:endParaRPr lang="en-US" sz="6000" b="1" kern="0" spc="-1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" y="413657"/>
            <a:ext cx="9144000" cy="49659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087" y="3249309"/>
            <a:ext cx="6191794" cy="36086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" y="4606834"/>
            <a:ext cx="5946118" cy="225116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155" y="436473"/>
            <a:ext cx="3683726" cy="273918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65232" y="5696450"/>
            <a:ext cx="11466631" cy="42236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6000" b="1" kern="0" spc="-1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Подсистема «Учебные планы»</a:t>
            </a:r>
            <a:endParaRPr lang="en-US" sz="6000" b="1" kern="0" spc="-1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Главная конец 4"/>
          <p:cNvGrpSpPr>
            <a:grpSpLocks noChangeAspect="1"/>
          </p:cNvGrpSpPr>
          <p:nvPr/>
        </p:nvGrpSpPr>
        <p:grpSpPr>
          <a:xfrm>
            <a:off x="6789111" y="1852374"/>
            <a:ext cx="1742043" cy="1307962"/>
            <a:chOff x="7363045" y="-15857"/>
            <a:chExt cx="2905125" cy="2181225"/>
          </a:xfrm>
        </p:grpSpPr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045" y="-15857"/>
              <a:ext cx="2905125" cy="2181225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7461136" y="302818"/>
              <a:ext cx="221986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Результаты обучения</a:t>
              </a:r>
            </a:p>
          </p:txBody>
        </p:sp>
      </p:grpSp>
      <p:grpSp>
        <p:nvGrpSpPr>
          <p:cNvPr id="151" name="5"/>
          <p:cNvGrpSpPr>
            <a:grpSpLocks noChangeAspect="1"/>
          </p:cNvGrpSpPr>
          <p:nvPr/>
        </p:nvGrpSpPr>
        <p:grpSpPr>
          <a:xfrm>
            <a:off x="8262062" y="1854561"/>
            <a:ext cx="1462174" cy="1307962"/>
            <a:chOff x="9828000" y="-3410"/>
            <a:chExt cx="2438400" cy="2181225"/>
          </a:xfrm>
        </p:grpSpPr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8000" y="-3410"/>
              <a:ext cx="2438400" cy="2181225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9904774" y="296881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Дипломы</a:t>
              </a:r>
            </a:p>
          </p:txBody>
        </p:sp>
      </p:grpSp>
      <p:grpSp>
        <p:nvGrpSpPr>
          <p:cNvPr id="149" name="3"/>
          <p:cNvGrpSpPr>
            <a:grpSpLocks noChangeAspect="1"/>
          </p:cNvGrpSpPr>
          <p:nvPr/>
        </p:nvGrpSpPr>
        <p:grpSpPr>
          <a:xfrm>
            <a:off x="5318214" y="1852928"/>
            <a:ext cx="1742043" cy="1307962"/>
            <a:chOff x="4904637" y="-7499"/>
            <a:chExt cx="2905125" cy="2181225"/>
          </a:xfrm>
        </p:grpSpPr>
        <p:pic>
          <p:nvPicPr>
            <p:cNvPr id="129" name="Рисунок 1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637" y="-7499"/>
              <a:ext cx="2905125" cy="2181225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5126764" y="290944"/>
              <a:ext cx="221986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Электронное портфолио</a:t>
              </a:r>
            </a:p>
          </p:txBody>
        </p:sp>
      </p:grpSp>
      <p:grpSp>
        <p:nvGrpSpPr>
          <p:cNvPr id="148" name="2"/>
          <p:cNvGrpSpPr>
            <a:grpSpLocks noChangeAspect="1"/>
          </p:cNvGrpSpPr>
          <p:nvPr/>
        </p:nvGrpSpPr>
        <p:grpSpPr>
          <a:xfrm>
            <a:off x="3844311" y="1852929"/>
            <a:ext cx="1742043" cy="1307962"/>
            <a:chOff x="2458744" y="-7498"/>
            <a:chExt cx="2905125" cy="2181225"/>
          </a:xfrm>
        </p:grpSpPr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744" y="-7498"/>
              <a:ext cx="2905125" cy="218122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2568010" y="296882"/>
              <a:ext cx="2219868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Сессия</a:t>
              </a:r>
            </a:p>
          </p:txBody>
        </p:sp>
      </p:grpSp>
      <p:grpSp>
        <p:nvGrpSpPr>
          <p:cNvPr id="152" name="6"/>
          <p:cNvGrpSpPr>
            <a:grpSpLocks noChangeAspect="1"/>
          </p:cNvGrpSpPr>
          <p:nvPr/>
        </p:nvGrpSpPr>
        <p:grpSpPr>
          <a:xfrm>
            <a:off x="2369603" y="2880720"/>
            <a:ext cx="1742043" cy="1307962"/>
            <a:chOff x="9867" y="1705791"/>
            <a:chExt cx="2905125" cy="2181225"/>
          </a:xfrm>
        </p:grpSpPr>
        <p:pic>
          <p:nvPicPr>
            <p:cNvPr id="132" name="Рисунок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7" y="1705791"/>
              <a:ext cx="2905125" cy="2181225"/>
            </a:xfrm>
            <a:prstGeom prst="rect">
              <a:avLst/>
            </a:prstGeom>
          </p:spPr>
        </p:pic>
        <p:sp>
          <p:nvSpPr>
            <p:cNvPr id="42" name="Прямоугольник 41"/>
            <p:cNvSpPr/>
            <p:nvPr/>
          </p:nvSpPr>
          <p:spPr>
            <a:xfrm>
              <a:off x="114504" y="1999940"/>
              <a:ext cx="221986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Учебная нагрузка</a:t>
              </a:r>
            </a:p>
          </p:txBody>
        </p:sp>
      </p:grpSp>
      <p:grpSp>
        <p:nvGrpSpPr>
          <p:cNvPr id="153" name="7"/>
          <p:cNvGrpSpPr>
            <a:grpSpLocks noChangeAspect="1"/>
          </p:cNvGrpSpPr>
          <p:nvPr/>
        </p:nvGrpSpPr>
        <p:grpSpPr>
          <a:xfrm>
            <a:off x="3844311" y="2880720"/>
            <a:ext cx="1742043" cy="1307962"/>
            <a:chOff x="2458744" y="1705790"/>
            <a:chExt cx="2905125" cy="2181225"/>
          </a:xfrm>
        </p:grpSpPr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744" y="1705790"/>
              <a:ext cx="2905125" cy="2181225"/>
            </a:xfrm>
            <a:prstGeom prst="rect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2568010" y="1999940"/>
              <a:ext cx="2219868" cy="1077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Учебный план</a:t>
              </a:r>
              <a:endParaRPr lang="en-US" sz="1200" b="1" dirty="0"/>
            </a:p>
            <a:p>
              <a:pPr algn="ctr"/>
              <a:r>
                <a:rPr lang="ru-RU" sz="1200" b="1" dirty="0"/>
                <a:t>Календарный график</a:t>
              </a:r>
            </a:p>
          </p:txBody>
        </p:sp>
      </p:grpSp>
      <p:grpSp>
        <p:nvGrpSpPr>
          <p:cNvPr id="154" name="8"/>
          <p:cNvGrpSpPr>
            <a:grpSpLocks noChangeAspect="1"/>
          </p:cNvGrpSpPr>
          <p:nvPr/>
        </p:nvGrpSpPr>
        <p:grpSpPr>
          <a:xfrm>
            <a:off x="5319018" y="2883654"/>
            <a:ext cx="1742043" cy="1307962"/>
            <a:chOff x="4907621" y="1709703"/>
            <a:chExt cx="2905125" cy="2181225"/>
          </a:xfrm>
        </p:grpSpPr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621" y="1709703"/>
              <a:ext cx="2905125" cy="2181225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>
            <a:xfrm>
              <a:off x="5072572" y="1999939"/>
              <a:ext cx="232824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Программы дисциплин</a:t>
              </a:r>
            </a:p>
          </p:txBody>
        </p:sp>
      </p:grpSp>
      <p:grpSp>
        <p:nvGrpSpPr>
          <p:cNvPr id="155" name="9"/>
          <p:cNvGrpSpPr>
            <a:grpSpLocks noChangeAspect="1"/>
          </p:cNvGrpSpPr>
          <p:nvPr/>
        </p:nvGrpSpPr>
        <p:grpSpPr>
          <a:xfrm>
            <a:off x="6784201" y="2892560"/>
            <a:ext cx="1742043" cy="1307962"/>
            <a:chOff x="7356498" y="1721577"/>
            <a:chExt cx="2905125" cy="2181225"/>
          </a:xfrm>
        </p:grpSpPr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98" y="1721577"/>
              <a:ext cx="2905125" cy="2181225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>
              <a:off x="7618707" y="2004826"/>
              <a:ext cx="221986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Матрица компетенций</a:t>
              </a:r>
            </a:p>
          </p:txBody>
        </p:sp>
      </p:grpSp>
      <p:grpSp>
        <p:nvGrpSpPr>
          <p:cNvPr id="156" name="10"/>
          <p:cNvGrpSpPr>
            <a:grpSpLocks noChangeAspect="1"/>
          </p:cNvGrpSpPr>
          <p:nvPr/>
        </p:nvGrpSpPr>
        <p:grpSpPr>
          <a:xfrm>
            <a:off x="8260412" y="2893150"/>
            <a:ext cx="1462174" cy="1307962"/>
            <a:chOff x="9808649" y="1722364"/>
            <a:chExt cx="2438400" cy="2181225"/>
          </a:xfrm>
        </p:grpSpPr>
        <p:pic>
          <p:nvPicPr>
            <p:cNvPr id="136" name="Рисунок 1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8649" y="1722364"/>
              <a:ext cx="2438400" cy="2181225"/>
            </a:xfrm>
            <a:prstGeom prst="rect">
              <a:avLst/>
            </a:prstGeom>
          </p:spPr>
        </p:pic>
        <p:sp>
          <p:nvSpPr>
            <p:cNvPr id="51" name="Прямоугольник 50"/>
            <p:cNvSpPr/>
            <p:nvPr/>
          </p:nvSpPr>
          <p:spPr>
            <a:xfrm>
              <a:off x="9904773" y="1998887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Стандарты</a:t>
              </a:r>
            </a:p>
          </p:txBody>
        </p:sp>
      </p:grpSp>
      <p:grpSp>
        <p:nvGrpSpPr>
          <p:cNvPr id="157" name="11"/>
          <p:cNvGrpSpPr>
            <a:grpSpLocks noChangeAspect="1"/>
          </p:cNvGrpSpPr>
          <p:nvPr/>
        </p:nvGrpSpPr>
        <p:grpSpPr>
          <a:xfrm>
            <a:off x="2369602" y="3917874"/>
            <a:ext cx="1742043" cy="1307962"/>
            <a:chOff x="9866" y="3418863"/>
            <a:chExt cx="2905125" cy="2181225"/>
          </a:xfrm>
        </p:grpSpPr>
        <p:pic>
          <p:nvPicPr>
            <p:cNvPr id="137" name="Рисунок 1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" y="3418863"/>
              <a:ext cx="2905125" cy="2181225"/>
            </a:xfrm>
            <a:prstGeom prst="rect">
              <a:avLst/>
            </a:prstGeom>
          </p:spPr>
        </p:pic>
        <p:sp>
          <p:nvSpPr>
            <p:cNvPr id="58" name="Прямоугольник 57"/>
            <p:cNvSpPr/>
            <p:nvPr/>
          </p:nvSpPr>
          <p:spPr>
            <a:xfrm>
              <a:off x="114505" y="3708933"/>
              <a:ext cx="2219868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Контингент</a:t>
              </a:r>
            </a:p>
          </p:txBody>
        </p:sp>
      </p:grpSp>
      <p:grpSp>
        <p:nvGrpSpPr>
          <p:cNvPr id="158" name="12"/>
          <p:cNvGrpSpPr>
            <a:grpSpLocks noChangeAspect="1"/>
          </p:cNvGrpSpPr>
          <p:nvPr/>
        </p:nvGrpSpPr>
        <p:grpSpPr>
          <a:xfrm>
            <a:off x="3846765" y="3923906"/>
            <a:ext cx="1742043" cy="1307962"/>
            <a:chOff x="2462017" y="3426905"/>
            <a:chExt cx="2905125" cy="2181225"/>
          </a:xfrm>
        </p:grpSpPr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017" y="3426905"/>
              <a:ext cx="2905125" cy="2181225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>
              <a:off x="2568010" y="3713012"/>
              <a:ext cx="221986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Библиотека дисциплин</a:t>
              </a:r>
            </a:p>
          </p:txBody>
        </p:sp>
      </p:grpSp>
      <p:grpSp>
        <p:nvGrpSpPr>
          <p:cNvPr id="159" name="13"/>
          <p:cNvGrpSpPr>
            <a:grpSpLocks noChangeAspect="1"/>
          </p:cNvGrpSpPr>
          <p:nvPr/>
        </p:nvGrpSpPr>
        <p:grpSpPr>
          <a:xfrm>
            <a:off x="5323929" y="3929937"/>
            <a:ext cx="1742043" cy="1307962"/>
            <a:chOff x="4914168" y="3434947"/>
            <a:chExt cx="2905125" cy="2181225"/>
          </a:xfrm>
        </p:grpSpPr>
        <p:pic>
          <p:nvPicPr>
            <p:cNvPr id="139" name="Рисунок 1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68" y="3434947"/>
              <a:ext cx="2905125" cy="2181225"/>
            </a:xfrm>
            <a:prstGeom prst="rect">
              <a:avLst/>
            </a:prstGeom>
          </p:spPr>
        </p:pic>
        <p:sp>
          <p:nvSpPr>
            <p:cNvPr id="62" name="Прямоугольник 61"/>
            <p:cNvSpPr/>
            <p:nvPr/>
          </p:nvSpPr>
          <p:spPr>
            <a:xfrm>
              <a:off x="5016509" y="3704109"/>
              <a:ext cx="2219868" cy="1077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Оценочные материалы (ФОС)</a:t>
              </a:r>
            </a:p>
          </p:txBody>
        </p:sp>
      </p:grpSp>
      <p:grpSp>
        <p:nvGrpSpPr>
          <p:cNvPr id="160" name="14"/>
          <p:cNvGrpSpPr>
            <a:grpSpLocks noChangeAspect="1"/>
          </p:cNvGrpSpPr>
          <p:nvPr/>
        </p:nvGrpSpPr>
        <p:grpSpPr>
          <a:xfrm>
            <a:off x="6792018" y="3926412"/>
            <a:ext cx="1742043" cy="1307962"/>
            <a:chOff x="7366921" y="3430247"/>
            <a:chExt cx="2905125" cy="2181225"/>
          </a:xfrm>
        </p:grpSpPr>
        <p:pic>
          <p:nvPicPr>
            <p:cNvPr id="140" name="Рисунок 13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921" y="3430247"/>
              <a:ext cx="2905125" cy="2181225"/>
            </a:xfrm>
            <a:prstGeom prst="rect">
              <a:avLst/>
            </a:prstGeom>
          </p:spPr>
        </p:pic>
        <p:sp>
          <p:nvSpPr>
            <p:cNvPr id="64" name="Прямоугольник 63"/>
            <p:cNvSpPr/>
            <p:nvPr/>
          </p:nvSpPr>
          <p:spPr>
            <a:xfrm>
              <a:off x="7461137" y="3717091"/>
              <a:ext cx="2219868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Банк данных</a:t>
              </a:r>
            </a:p>
          </p:txBody>
        </p:sp>
      </p:grpSp>
      <p:grpSp>
        <p:nvGrpSpPr>
          <p:cNvPr id="161" name="15"/>
          <p:cNvGrpSpPr>
            <a:grpSpLocks noChangeAspect="1"/>
          </p:cNvGrpSpPr>
          <p:nvPr/>
        </p:nvGrpSpPr>
        <p:grpSpPr>
          <a:xfrm>
            <a:off x="8262529" y="3931375"/>
            <a:ext cx="1462174" cy="1307962"/>
            <a:chOff x="9814641" y="3436864"/>
            <a:chExt cx="2438400" cy="2181225"/>
          </a:xfrm>
        </p:grpSpPr>
        <p:pic>
          <p:nvPicPr>
            <p:cNvPr id="141" name="Рисунок 1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641" y="3436864"/>
              <a:ext cx="2438400" cy="2181225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9904773" y="3702252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Практики</a:t>
              </a:r>
            </a:p>
          </p:txBody>
        </p:sp>
      </p:grpSp>
      <p:grpSp>
        <p:nvGrpSpPr>
          <p:cNvPr id="162" name="16"/>
          <p:cNvGrpSpPr>
            <a:grpSpLocks noChangeAspect="1"/>
          </p:cNvGrpSpPr>
          <p:nvPr/>
        </p:nvGrpSpPr>
        <p:grpSpPr>
          <a:xfrm>
            <a:off x="2370932" y="4951972"/>
            <a:ext cx="1742043" cy="1028090"/>
            <a:chOff x="11639" y="5127858"/>
            <a:chExt cx="2905125" cy="1714500"/>
          </a:xfrm>
        </p:grpSpPr>
        <p:pic>
          <p:nvPicPr>
            <p:cNvPr id="142" name="Рисунок 14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9" y="5127858"/>
              <a:ext cx="2905125" cy="1714500"/>
            </a:xfrm>
            <a:prstGeom prst="rect">
              <a:avLst/>
            </a:prstGeom>
          </p:spPr>
        </p:pic>
        <p:sp>
          <p:nvSpPr>
            <p:cNvPr id="77" name="Прямоугольник 76"/>
            <p:cNvSpPr/>
            <p:nvPr/>
          </p:nvSpPr>
          <p:spPr>
            <a:xfrm>
              <a:off x="114503" y="5413105"/>
              <a:ext cx="2219868" cy="769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Кадровое обеспечение</a:t>
              </a:r>
            </a:p>
          </p:txBody>
        </p:sp>
      </p:grpSp>
      <p:grpSp>
        <p:nvGrpSpPr>
          <p:cNvPr id="163" name="17"/>
          <p:cNvGrpSpPr>
            <a:grpSpLocks noChangeAspect="1"/>
          </p:cNvGrpSpPr>
          <p:nvPr/>
        </p:nvGrpSpPr>
        <p:grpSpPr>
          <a:xfrm>
            <a:off x="3844310" y="4968081"/>
            <a:ext cx="1742043" cy="1028090"/>
            <a:chOff x="2458743" y="5149336"/>
            <a:chExt cx="2905125" cy="1714500"/>
          </a:xfrm>
        </p:grpSpPr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743" y="5149336"/>
              <a:ext cx="2905125" cy="1714500"/>
            </a:xfrm>
            <a:prstGeom prst="rect">
              <a:avLst/>
            </a:prstGeom>
          </p:spPr>
        </p:pic>
        <p:sp>
          <p:nvSpPr>
            <p:cNvPr id="79" name="Прямоугольник 78"/>
            <p:cNvSpPr/>
            <p:nvPr/>
          </p:nvSpPr>
          <p:spPr>
            <a:xfrm>
              <a:off x="2568009" y="5411246"/>
              <a:ext cx="2219868" cy="461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Банк КР</a:t>
              </a:r>
            </a:p>
          </p:txBody>
        </p:sp>
      </p:grpSp>
      <p:grpSp>
        <p:nvGrpSpPr>
          <p:cNvPr id="164" name="18"/>
          <p:cNvGrpSpPr>
            <a:grpSpLocks noChangeAspect="1"/>
          </p:cNvGrpSpPr>
          <p:nvPr/>
        </p:nvGrpSpPr>
        <p:grpSpPr>
          <a:xfrm>
            <a:off x="5322599" y="4968081"/>
            <a:ext cx="1742043" cy="1028090"/>
            <a:chOff x="4912395" y="5149336"/>
            <a:chExt cx="2905125" cy="1714500"/>
          </a:xfrm>
        </p:grpSpPr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395" y="5149336"/>
              <a:ext cx="2905125" cy="1714500"/>
            </a:xfrm>
            <a:prstGeom prst="rect">
              <a:avLst/>
            </a:prstGeom>
          </p:spPr>
        </p:pic>
        <p:sp>
          <p:nvSpPr>
            <p:cNvPr id="85" name="Прямоугольник 84"/>
            <p:cNvSpPr/>
            <p:nvPr/>
          </p:nvSpPr>
          <p:spPr>
            <a:xfrm>
              <a:off x="5072572" y="5411246"/>
              <a:ext cx="2219868" cy="1077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err="1"/>
                <a:t>Учебно</a:t>
              </a:r>
              <a:r>
                <a:rPr lang="ru-RU" sz="1200" b="1" dirty="0"/>
                <a:t> - методическое обеспечение</a:t>
              </a:r>
            </a:p>
          </p:txBody>
        </p:sp>
      </p:grpSp>
      <p:grpSp>
        <p:nvGrpSpPr>
          <p:cNvPr id="165" name="19"/>
          <p:cNvGrpSpPr>
            <a:grpSpLocks noChangeAspect="1"/>
          </p:cNvGrpSpPr>
          <p:nvPr/>
        </p:nvGrpSpPr>
        <p:grpSpPr>
          <a:xfrm>
            <a:off x="6791254" y="4969419"/>
            <a:ext cx="1742043" cy="1028090"/>
            <a:chOff x="7373522" y="5143500"/>
            <a:chExt cx="2905125" cy="1714500"/>
          </a:xfrm>
        </p:grpSpPr>
        <p:pic>
          <p:nvPicPr>
            <p:cNvPr id="145" name="Рисунок 1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522" y="5143500"/>
              <a:ext cx="2905125" cy="1714500"/>
            </a:xfrm>
            <a:prstGeom prst="rect">
              <a:avLst/>
            </a:prstGeom>
          </p:spPr>
        </p:pic>
        <p:sp>
          <p:nvSpPr>
            <p:cNvPr id="88" name="Прямоугольник 87"/>
            <p:cNvSpPr/>
            <p:nvPr/>
          </p:nvSpPr>
          <p:spPr>
            <a:xfrm>
              <a:off x="7461136" y="5411245"/>
              <a:ext cx="2219868" cy="461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Расписание</a:t>
              </a:r>
            </a:p>
          </p:txBody>
        </p:sp>
      </p:grpSp>
      <p:grpSp>
        <p:nvGrpSpPr>
          <p:cNvPr id="166" name="20"/>
          <p:cNvGrpSpPr>
            <a:grpSpLocks noChangeAspect="1"/>
          </p:cNvGrpSpPr>
          <p:nvPr/>
        </p:nvGrpSpPr>
        <p:grpSpPr>
          <a:xfrm>
            <a:off x="8262787" y="4968511"/>
            <a:ext cx="1462174" cy="1028089"/>
            <a:chOff x="9816154" y="5149336"/>
            <a:chExt cx="2438400" cy="1714500"/>
          </a:xfrm>
        </p:grpSpPr>
        <p:pic>
          <p:nvPicPr>
            <p:cNvPr id="146" name="Рисунок 14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6154" y="5149336"/>
              <a:ext cx="2438400" cy="1714500"/>
            </a:xfrm>
            <a:prstGeom prst="rect">
              <a:avLst/>
            </a:prstGeom>
          </p:spPr>
        </p:pic>
        <p:sp>
          <p:nvSpPr>
            <p:cNvPr id="90" name="Прямоугольник 89"/>
            <p:cNvSpPr/>
            <p:nvPr/>
          </p:nvSpPr>
          <p:spPr>
            <a:xfrm>
              <a:off x="9904771" y="5406422"/>
              <a:ext cx="2219867" cy="1077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Материально – техническое обеспечение</a:t>
              </a:r>
            </a:p>
          </p:txBody>
        </p:sp>
      </p:grpSp>
      <p:grpSp>
        <p:nvGrpSpPr>
          <p:cNvPr id="147" name="Главная начало 1"/>
          <p:cNvGrpSpPr>
            <a:grpSpLocks noChangeAspect="1"/>
          </p:cNvGrpSpPr>
          <p:nvPr/>
        </p:nvGrpSpPr>
        <p:grpSpPr>
          <a:xfrm>
            <a:off x="2362202" y="1853091"/>
            <a:ext cx="1747960" cy="1307962"/>
            <a:chOff x="0" y="-7282"/>
            <a:chExt cx="2914992" cy="2181225"/>
          </a:xfrm>
        </p:grpSpPr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7" y="-7282"/>
              <a:ext cx="2905125" cy="2181225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0" y="290946"/>
              <a:ext cx="2448878" cy="76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Текущая успеваемость </a:t>
              </a:r>
            </a:p>
          </p:txBody>
        </p:sp>
      </p:grpSp>
      <p:grpSp>
        <p:nvGrpSpPr>
          <p:cNvPr id="185" name="Жёлтый конец Ж6"/>
          <p:cNvGrpSpPr>
            <a:grpSpLocks noChangeAspect="1"/>
          </p:cNvGrpSpPr>
          <p:nvPr/>
        </p:nvGrpSpPr>
        <p:grpSpPr>
          <a:xfrm>
            <a:off x="2369999" y="2875560"/>
            <a:ext cx="1742286" cy="1308143"/>
            <a:chOff x="10396" y="1698910"/>
            <a:chExt cx="2905530" cy="2181529"/>
          </a:xfrm>
        </p:grpSpPr>
        <p:pic>
          <p:nvPicPr>
            <p:cNvPr id="195" name="Рисунок 19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6" y="1698910"/>
              <a:ext cx="2905530" cy="2181529"/>
            </a:xfrm>
            <a:prstGeom prst="rect">
              <a:avLst/>
            </a:prstGeom>
          </p:spPr>
        </p:pic>
        <p:sp>
          <p:nvSpPr>
            <p:cNvPr id="196" name="Прямоугольник 195"/>
            <p:cNvSpPr/>
            <p:nvPr/>
          </p:nvSpPr>
          <p:spPr>
            <a:xfrm>
              <a:off x="114504" y="1999940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Учебная нагрузка</a:t>
              </a:r>
            </a:p>
          </p:txBody>
        </p:sp>
      </p:grpSp>
      <p:grpSp>
        <p:nvGrpSpPr>
          <p:cNvPr id="186" name="Ж7"/>
          <p:cNvGrpSpPr>
            <a:grpSpLocks noChangeAspect="1"/>
          </p:cNvGrpSpPr>
          <p:nvPr/>
        </p:nvGrpSpPr>
        <p:grpSpPr>
          <a:xfrm>
            <a:off x="3854129" y="2874871"/>
            <a:ext cx="1742286" cy="1308143"/>
            <a:chOff x="2471837" y="1697991"/>
            <a:chExt cx="2905530" cy="2181529"/>
          </a:xfrm>
        </p:grpSpPr>
        <p:pic>
          <p:nvPicPr>
            <p:cNvPr id="193" name="Рисунок 19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837" y="1697991"/>
              <a:ext cx="2905530" cy="2181529"/>
            </a:xfrm>
            <a:prstGeom prst="rect">
              <a:avLst/>
            </a:prstGeom>
          </p:spPr>
        </p:pic>
        <p:sp>
          <p:nvSpPr>
            <p:cNvPr id="194" name="Прямоугольник 193"/>
            <p:cNvSpPr/>
            <p:nvPr/>
          </p:nvSpPr>
          <p:spPr>
            <a:xfrm>
              <a:off x="2568011" y="1999940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Учебный план</a:t>
              </a:r>
              <a:endParaRPr lang="en-US" sz="1200" b="1" dirty="0"/>
            </a:p>
            <a:p>
              <a:pPr algn="ctr"/>
              <a:r>
                <a:rPr lang="ru-RU" sz="1200" b="1" dirty="0"/>
                <a:t>Календарный график</a:t>
              </a:r>
            </a:p>
          </p:txBody>
        </p:sp>
      </p:grpSp>
      <p:grpSp>
        <p:nvGrpSpPr>
          <p:cNvPr id="187" name="Ж9"/>
          <p:cNvGrpSpPr>
            <a:grpSpLocks noChangeAspect="1"/>
          </p:cNvGrpSpPr>
          <p:nvPr/>
        </p:nvGrpSpPr>
        <p:grpSpPr>
          <a:xfrm>
            <a:off x="6794189" y="2880191"/>
            <a:ext cx="1742286" cy="1308143"/>
            <a:chOff x="7369817" y="1705085"/>
            <a:chExt cx="2905530" cy="2181529"/>
          </a:xfrm>
        </p:grpSpPr>
        <p:pic>
          <p:nvPicPr>
            <p:cNvPr id="191" name="Рисунок 19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817" y="1705085"/>
              <a:ext cx="2905530" cy="2181529"/>
            </a:xfrm>
            <a:prstGeom prst="rect">
              <a:avLst/>
            </a:prstGeom>
          </p:spPr>
        </p:pic>
        <p:sp>
          <p:nvSpPr>
            <p:cNvPr id="192" name="Прямоугольник 191"/>
            <p:cNvSpPr/>
            <p:nvPr/>
          </p:nvSpPr>
          <p:spPr>
            <a:xfrm>
              <a:off x="7618708" y="2004826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Матрица компетенций</a:t>
              </a:r>
            </a:p>
          </p:txBody>
        </p:sp>
      </p:grpSp>
      <p:grpSp>
        <p:nvGrpSpPr>
          <p:cNvPr id="200" name="Ж14"/>
          <p:cNvGrpSpPr>
            <a:grpSpLocks noChangeAspect="1"/>
          </p:cNvGrpSpPr>
          <p:nvPr/>
        </p:nvGrpSpPr>
        <p:grpSpPr>
          <a:xfrm>
            <a:off x="6794189" y="3930715"/>
            <a:ext cx="1742286" cy="1308143"/>
            <a:chOff x="7369817" y="3435983"/>
            <a:chExt cx="2905530" cy="2181529"/>
          </a:xfrm>
        </p:grpSpPr>
        <p:pic>
          <p:nvPicPr>
            <p:cNvPr id="201" name="Рисунок 20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817" y="3435983"/>
              <a:ext cx="2905530" cy="2181529"/>
            </a:xfrm>
            <a:prstGeom prst="rect">
              <a:avLst/>
            </a:prstGeom>
          </p:spPr>
        </p:pic>
        <p:sp>
          <p:nvSpPr>
            <p:cNvPr id="202" name="Прямоугольник 201"/>
            <p:cNvSpPr/>
            <p:nvPr/>
          </p:nvSpPr>
          <p:spPr>
            <a:xfrm>
              <a:off x="7461136" y="3717091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Нормативы нагрузки</a:t>
              </a:r>
            </a:p>
          </p:txBody>
        </p:sp>
      </p:grpSp>
      <p:grpSp>
        <p:nvGrpSpPr>
          <p:cNvPr id="188" name="Жёлтый начало Ж11"/>
          <p:cNvGrpSpPr>
            <a:grpSpLocks noChangeAspect="1"/>
          </p:cNvGrpSpPr>
          <p:nvPr/>
        </p:nvGrpSpPr>
        <p:grpSpPr>
          <a:xfrm>
            <a:off x="2369450" y="3930716"/>
            <a:ext cx="1742286" cy="1308143"/>
            <a:chOff x="9664" y="3435984"/>
            <a:chExt cx="2905530" cy="2181529"/>
          </a:xfrm>
        </p:grpSpPr>
        <p:pic>
          <p:nvPicPr>
            <p:cNvPr id="189" name="Рисунок 18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" y="3435984"/>
              <a:ext cx="2905530" cy="2181529"/>
            </a:xfrm>
            <a:prstGeom prst="rect">
              <a:avLst/>
            </a:prstGeom>
          </p:spPr>
        </p:pic>
        <p:sp>
          <p:nvSpPr>
            <p:cNvPr id="190" name="Прямоугольник 189"/>
            <p:cNvSpPr/>
            <p:nvPr/>
          </p:nvSpPr>
          <p:spPr>
            <a:xfrm>
              <a:off x="114504" y="3708934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Контингент</a:t>
              </a:r>
            </a:p>
          </p:txBody>
        </p:sp>
      </p:grpSp>
      <p:grpSp>
        <p:nvGrpSpPr>
          <p:cNvPr id="259" name="Розовый конец Р2"/>
          <p:cNvGrpSpPr>
            <a:grpSpLocks noChangeAspect="1"/>
          </p:cNvGrpSpPr>
          <p:nvPr/>
        </p:nvGrpSpPr>
        <p:grpSpPr>
          <a:xfrm>
            <a:off x="3842090" y="1852700"/>
            <a:ext cx="1742286" cy="1308143"/>
            <a:chOff x="2455784" y="-7803"/>
            <a:chExt cx="2905530" cy="2181529"/>
          </a:xfrm>
        </p:grpSpPr>
        <p:pic>
          <p:nvPicPr>
            <p:cNvPr id="281" name="Рисунок 28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784" y="-7803"/>
              <a:ext cx="2905530" cy="2181529"/>
            </a:xfrm>
            <a:prstGeom prst="rect">
              <a:avLst/>
            </a:prstGeom>
          </p:spPr>
        </p:pic>
        <p:sp>
          <p:nvSpPr>
            <p:cNvPr id="282" name="Прямоугольник 281"/>
            <p:cNvSpPr/>
            <p:nvPr/>
          </p:nvSpPr>
          <p:spPr>
            <a:xfrm>
              <a:off x="2568010" y="296881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Сессия</a:t>
              </a:r>
            </a:p>
          </p:txBody>
        </p:sp>
      </p:grpSp>
      <p:grpSp>
        <p:nvGrpSpPr>
          <p:cNvPr id="260" name="Р6"/>
          <p:cNvGrpSpPr>
            <a:grpSpLocks noChangeAspect="1"/>
          </p:cNvGrpSpPr>
          <p:nvPr/>
        </p:nvGrpSpPr>
        <p:grpSpPr>
          <a:xfrm>
            <a:off x="2364388" y="2892332"/>
            <a:ext cx="1742286" cy="1308143"/>
            <a:chOff x="2915" y="1721272"/>
            <a:chExt cx="2905530" cy="2181529"/>
          </a:xfrm>
        </p:grpSpPr>
        <p:pic>
          <p:nvPicPr>
            <p:cNvPr id="279" name="Рисунок 27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" y="1721272"/>
              <a:ext cx="2905530" cy="2181529"/>
            </a:xfrm>
            <a:prstGeom prst="rect">
              <a:avLst/>
            </a:prstGeom>
          </p:spPr>
        </p:pic>
        <p:sp>
          <p:nvSpPr>
            <p:cNvPr id="280" name="Прямоугольник 279"/>
            <p:cNvSpPr/>
            <p:nvPr/>
          </p:nvSpPr>
          <p:spPr>
            <a:xfrm>
              <a:off x="114504" y="1999939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Учебная нагрузка</a:t>
              </a:r>
            </a:p>
          </p:txBody>
        </p:sp>
      </p:grpSp>
      <p:grpSp>
        <p:nvGrpSpPr>
          <p:cNvPr id="261" name="Р7"/>
          <p:cNvGrpSpPr>
            <a:grpSpLocks noChangeAspect="1"/>
          </p:cNvGrpSpPr>
          <p:nvPr/>
        </p:nvGrpSpPr>
        <p:grpSpPr>
          <a:xfrm>
            <a:off x="3842661" y="2887175"/>
            <a:ext cx="1742286" cy="1308143"/>
            <a:chOff x="2456546" y="1714397"/>
            <a:chExt cx="2905530" cy="2181529"/>
          </a:xfrm>
        </p:grpSpPr>
        <p:pic>
          <p:nvPicPr>
            <p:cNvPr id="277" name="Рисунок 276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546" y="1714397"/>
              <a:ext cx="2905530" cy="2181529"/>
            </a:xfrm>
            <a:prstGeom prst="rect">
              <a:avLst/>
            </a:prstGeom>
          </p:spPr>
        </p:pic>
        <p:sp>
          <p:nvSpPr>
            <p:cNvPr id="278" name="Прямоугольник 277"/>
            <p:cNvSpPr/>
            <p:nvPr/>
          </p:nvSpPr>
          <p:spPr>
            <a:xfrm>
              <a:off x="2568009" y="1999939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Учебный план</a:t>
              </a:r>
              <a:endParaRPr lang="en-US" sz="1200" b="1" dirty="0"/>
            </a:p>
            <a:p>
              <a:pPr algn="ctr"/>
              <a:r>
                <a:rPr lang="ru-RU" sz="1200" b="1" dirty="0"/>
                <a:t>Календарный график</a:t>
              </a:r>
            </a:p>
          </p:txBody>
        </p:sp>
      </p:grpSp>
      <p:grpSp>
        <p:nvGrpSpPr>
          <p:cNvPr id="262" name="Р10"/>
          <p:cNvGrpSpPr>
            <a:grpSpLocks noChangeAspect="1"/>
          </p:cNvGrpSpPr>
          <p:nvPr/>
        </p:nvGrpSpPr>
        <p:grpSpPr>
          <a:xfrm>
            <a:off x="8274836" y="2892332"/>
            <a:ext cx="1462379" cy="1308143"/>
            <a:chOff x="9820262" y="1721273"/>
            <a:chExt cx="2438740" cy="2181529"/>
          </a:xfrm>
        </p:grpSpPr>
        <p:pic>
          <p:nvPicPr>
            <p:cNvPr id="275" name="Рисунок 27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262" y="1721273"/>
              <a:ext cx="2438740" cy="2181529"/>
            </a:xfrm>
            <a:prstGeom prst="rect">
              <a:avLst/>
            </a:prstGeom>
          </p:spPr>
        </p:pic>
        <p:sp>
          <p:nvSpPr>
            <p:cNvPr id="276" name="Прямоугольник 275"/>
            <p:cNvSpPr/>
            <p:nvPr/>
          </p:nvSpPr>
          <p:spPr>
            <a:xfrm>
              <a:off x="9904774" y="1998889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Стандарты</a:t>
              </a:r>
            </a:p>
          </p:txBody>
        </p:sp>
      </p:grpSp>
      <p:grpSp>
        <p:nvGrpSpPr>
          <p:cNvPr id="263" name="Р11"/>
          <p:cNvGrpSpPr>
            <a:grpSpLocks noChangeAspect="1"/>
          </p:cNvGrpSpPr>
          <p:nvPr/>
        </p:nvGrpSpPr>
        <p:grpSpPr>
          <a:xfrm>
            <a:off x="2372864" y="3919574"/>
            <a:ext cx="1742286" cy="1308143"/>
            <a:chOff x="14216" y="3421128"/>
            <a:chExt cx="2905530" cy="2181529"/>
          </a:xfrm>
        </p:grpSpPr>
        <p:pic>
          <p:nvPicPr>
            <p:cNvPr id="273" name="Рисунок 272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6" y="3421128"/>
              <a:ext cx="2905530" cy="2181529"/>
            </a:xfrm>
            <a:prstGeom prst="rect">
              <a:avLst/>
            </a:prstGeom>
          </p:spPr>
        </p:pic>
        <p:sp>
          <p:nvSpPr>
            <p:cNvPr id="274" name="Прямоугольник 273"/>
            <p:cNvSpPr/>
            <p:nvPr/>
          </p:nvSpPr>
          <p:spPr>
            <a:xfrm>
              <a:off x="114504" y="3708933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Контингент</a:t>
              </a:r>
            </a:p>
          </p:txBody>
        </p:sp>
      </p:grpSp>
      <p:grpSp>
        <p:nvGrpSpPr>
          <p:cNvPr id="264" name="Р12"/>
          <p:cNvGrpSpPr>
            <a:grpSpLocks noChangeAspect="1"/>
          </p:cNvGrpSpPr>
          <p:nvPr/>
        </p:nvGrpSpPr>
        <p:grpSpPr>
          <a:xfrm>
            <a:off x="3847012" y="3918922"/>
            <a:ext cx="1742286" cy="1308143"/>
            <a:chOff x="2462347" y="3420259"/>
            <a:chExt cx="2905530" cy="2181529"/>
          </a:xfrm>
        </p:grpSpPr>
        <p:pic>
          <p:nvPicPr>
            <p:cNvPr id="271" name="Рисунок 27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347" y="3420259"/>
              <a:ext cx="2905530" cy="2181529"/>
            </a:xfrm>
            <a:prstGeom prst="rect">
              <a:avLst/>
            </a:prstGeom>
          </p:spPr>
        </p:pic>
        <p:sp>
          <p:nvSpPr>
            <p:cNvPr id="272" name="Прямоугольник 271"/>
            <p:cNvSpPr/>
            <p:nvPr/>
          </p:nvSpPr>
          <p:spPr>
            <a:xfrm>
              <a:off x="2568010" y="3713014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Библиотека дисциплин</a:t>
              </a:r>
            </a:p>
          </p:txBody>
        </p:sp>
      </p:grpSp>
      <p:grpSp>
        <p:nvGrpSpPr>
          <p:cNvPr id="203" name="Р14"/>
          <p:cNvGrpSpPr>
            <a:grpSpLocks noChangeAspect="1"/>
          </p:cNvGrpSpPr>
          <p:nvPr/>
        </p:nvGrpSpPr>
        <p:grpSpPr>
          <a:xfrm>
            <a:off x="6794646" y="3918922"/>
            <a:ext cx="1742286" cy="1308143"/>
            <a:chOff x="7370426" y="3420259"/>
            <a:chExt cx="2905530" cy="2181529"/>
          </a:xfrm>
        </p:grpSpPr>
        <p:pic>
          <p:nvPicPr>
            <p:cNvPr id="204" name="Рисунок 20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426" y="3420259"/>
              <a:ext cx="2905530" cy="2181529"/>
            </a:xfrm>
            <a:prstGeom prst="rect">
              <a:avLst/>
            </a:prstGeom>
          </p:spPr>
        </p:pic>
        <p:sp>
          <p:nvSpPr>
            <p:cNvPr id="205" name="Прямоугольник 204"/>
            <p:cNvSpPr/>
            <p:nvPr/>
          </p:nvSpPr>
          <p:spPr>
            <a:xfrm>
              <a:off x="7461136" y="3717091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Аудитории</a:t>
              </a:r>
            </a:p>
            <a:p>
              <a:pPr algn="ctr"/>
              <a:r>
                <a:rPr lang="ru-RU" sz="1200" b="1" dirty="0"/>
                <a:t>Временная сетка</a:t>
              </a:r>
            </a:p>
          </p:txBody>
        </p:sp>
      </p:grpSp>
      <p:grpSp>
        <p:nvGrpSpPr>
          <p:cNvPr id="265" name="Р19"/>
          <p:cNvGrpSpPr>
            <a:grpSpLocks noChangeAspect="1"/>
          </p:cNvGrpSpPr>
          <p:nvPr/>
        </p:nvGrpSpPr>
        <p:grpSpPr>
          <a:xfrm>
            <a:off x="6794646" y="4956951"/>
            <a:ext cx="1742286" cy="1028235"/>
            <a:chOff x="7370426" y="5134497"/>
            <a:chExt cx="2905530" cy="1714739"/>
          </a:xfrm>
        </p:grpSpPr>
        <p:pic>
          <p:nvPicPr>
            <p:cNvPr id="269" name="Рисунок 26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426" y="5134497"/>
              <a:ext cx="2905530" cy="1714739"/>
            </a:xfrm>
            <a:prstGeom prst="rect">
              <a:avLst/>
            </a:prstGeom>
          </p:spPr>
        </p:pic>
        <p:sp>
          <p:nvSpPr>
            <p:cNvPr id="270" name="Прямоугольник 269"/>
            <p:cNvSpPr/>
            <p:nvPr/>
          </p:nvSpPr>
          <p:spPr>
            <a:xfrm>
              <a:off x="7461136" y="5411246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Расписание</a:t>
              </a:r>
            </a:p>
          </p:txBody>
        </p:sp>
      </p:grpSp>
      <p:grpSp>
        <p:nvGrpSpPr>
          <p:cNvPr id="266" name="Розовый начало Р1"/>
          <p:cNvGrpSpPr>
            <a:grpSpLocks noChangeAspect="1"/>
          </p:cNvGrpSpPr>
          <p:nvPr/>
        </p:nvGrpSpPr>
        <p:grpSpPr>
          <a:xfrm>
            <a:off x="2362203" y="1852700"/>
            <a:ext cx="1749130" cy="1308143"/>
            <a:chOff x="0" y="-7804"/>
            <a:chExt cx="2916941" cy="2181529"/>
          </a:xfrm>
        </p:grpSpPr>
        <p:pic>
          <p:nvPicPr>
            <p:cNvPr id="267" name="Рисунок 266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1" y="-7804"/>
              <a:ext cx="2905530" cy="2181529"/>
            </a:xfrm>
            <a:prstGeom prst="rect">
              <a:avLst/>
            </a:prstGeom>
          </p:spPr>
        </p:pic>
        <p:sp>
          <p:nvSpPr>
            <p:cNvPr id="268" name="Прямоугольник 267"/>
            <p:cNvSpPr/>
            <p:nvPr/>
          </p:nvSpPr>
          <p:spPr>
            <a:xfrm>
              <a:off x="0" y="290944"/>
              <a:ext cx="2448878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Текущая успеваемость </a:t>
              </a:r>
            </a:p>
          </p:txBody>
        </p:sp>
      </p:grpSp>
      <p:grpSp>
        <p:nvGrpSpPr>
          <p:cNvPr id="284" name="Св. зелёный конец СВ5"/>
          <p:cNvGrpSpPr>
            <a:grpSpLocks noChangeAspect="1"/>
          </p:cNvGrpSpPr>
          <p:nvPr/>
        </p:nvGrpSpPr>
        <p:grpSpPr>
          <a:xfrm>
            <a:off x="8268819" y="1846432"/>
            <a:ext cx="1462379" cy="1308143"/>
            <a:chOff x="9812239" y="-16161"/>
            <a:chExt cx="2438740" cy="2181529"/>
          </a:xfrm>
        </p:grpSpPr>
        <p:pic>
          <p:nvPicPr>
            <p:cNvPr id="303" name="Рисунок 30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2239" y="-16161"/>
              <a:ext cx="2438740" cy="2181529"/>
            </a:xfrm>
            <a:prstGeom prst="rect">
              <a:avLst/>
            </a:prstGeom>
          </p:spPr>
        </p:pic>
        <p:sp>
          <p:nvSpPr>
            <p:cNvPr id="304" name="Прямоугольник 303"/>
            <p:cNvSpPr/>
            <p:nvPr/>
          </p:nvSpPr>
          <p:spPr>
            <a:xfrm>
              <a:off x="9904774" y="296881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Дипломы</a:t>
              </a:r>
            </a:p>
          </p:txBody>
        </p:sp>
      </p:grpSp>
      <p:grpSp>
        <p:nvGrpSpPr>
          <p:cNvPr id="285" name="СВ7"/>
          <p:cNvGrpSpPr>
            <a:grpSpLocks noChangeAspect="1"/>
          </p:cNvGrpSpPr>
          <p:nvPr/>
        </p:nvGrpSpPr>
        <p:grpSpPr>
          <a:xfrm>
            <a:off x="3848678" y="2874968"/>
            <a:ext cx="1742286" cy="1308143"/>
            <a:chOff x="2464569" y="1698121"/>
            <a:chExt cx="2905530" cy="2181529"/>
          </a:xfrm>
        </p:grpSpPr>
        <p:pic>
          <p:nvPicPr>
            <p:cNvPr id="301" name="Рисунок 300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569" y="1698121"/>
              <a:ext cx="2905530" cy="2181529"/>
            </a:xfrm>
            <a:prstGeom prst="rect">
              <a:avLst/>
            </a:prstGeom>
          </p:spPr>
        </p:pic>
        <p:sp>
          <p:nvSpPr>
            <p:cNvPr id="302" name="Прямоугольник 301"/>
            <p:cNvSpPr/>
            <p:nvPr/>
          </p:nvSpPr>
          <p:spPr>
            <a:xfrm>
              <a:off x="2568010" y="1999940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Учебный план</a:t>
              </a:r>
              <a:endParaRPr lang="en-US" sz="1200" b="1" dirty="0"/>
            </a:p>
            <a:p>
              <a:pPr algn="ctr"/>
              <a:r>
                <a:rPr lang="ru-RU" sz="1200" b="1" dirty="0"/>
                <a:t>Календарный график</a:t>
              </a:r>
            </a:p>
          </p:txBody>
        </p:sp>
      </p:grpSp>
      <p:grpSp>
        <p:nvGrpSpPr>
          <p:cNvPr id="286" name="СВ10"/>
          <p:cNvGrpSpPr>
            <a:grpSpLocks noChangeAspect="1"/>
          </p:cNvGrpSpPr>
          <p:nvPr/>
        </p:nvGrpSpPr>
        <p:grpSpPr>
          <a:xfrm>
            <a:off x="8265414" y="2888546"/>
            <a:ext cx="1462379" cy="1308143"/>
            <a:chOff x="9807699" y="1716224"/>
            <a:chExt cx="2438740" cy="2181529"/>
          </a:xfrm>
        </p:grpSpPr>
        <p:pic>
          <p:nvPicPr>
            <p:cNvPr id="299" name="Рисунок 29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699" y="1716224"/>
              <a:ext cx="2438740" cy="2181529"/>
            </a:xfrm>
            <a:prstGeom prst="rect">
              <a:avLst/>
            </a:prstGeom>
          </p:spPr>
        </p:pic>
        <p:sp>
          <p:nvSpPr>
            <p:cNvPr id="300" name="Прямоугольник 299"/>
            <p:cNvSpPr/>
            <p:nvPr/>
          </p:nvSpPr>
          <p:spPr>
            <a:xfrm>
              <a:off x="9904775" y="1998888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Стандарты</a:t>
              </a:r>
            </a:p>
          </p:txBody>
        </p:sp>
      </p:grpSp>
      <p:grpSp>
        <p:nvGrpSpPr>
          <p:cNvPr id="287" name="СВ11"/>
          <p:cNvGrpSpPr>
            <a:grpSpLocks noChangeAspect="1"/>
          </p:cNvGrpSpPr>
          <p:nvPr/>
        </p:nvGrpSpPr>
        <p:grpSpPr>
          <a:xfrm>
            <a:off x="2363065" y="3931148"/>
            <a:ext cx="1742286" cy="1308143"/>
            <a:chOff x="1151" y="3436560"/>
            <a:chExt cx="2905530" cy="2181529"/>
          </a:xfrm>
        </p:grpSpPr>
        <p:pic>
          <p:nvPicPr>
            <p:cNvPr id="297" name="Рисунок 29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" y="3436560"/>
              <a:ext cx="2905530" cy="2181529"/>
            </a:xfrm>
            <a:prstGeom prst="rect">
              <a:avLst/>
            </a:prstGeom>
          </p:spPr>
        </p:pic>
        <p:sp>
          <p:nvSpPr>
            <p:cNvPr id="298" name="Прямоугольник 297"/>
            <p:cNvSpPr/>
            <p:nvPr/>
          </p:nvSpPr>
          <p:spPr>
            <a:xfrm>
              <a:off x="114505" y="3708933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Контингент</a:t>
              </a:r>
            </a:p>
          </p:txBody>
        </p:sp>
      </p:grpSp>
      <p:grpSp>
        <p:nvGrpSpPr>
          <p:cNvPr id="197" name="СВ8"/>
          <p:cNvGrpSpPr>
            <a:grpSpLocks noChangeAspect="1"/>
          </p:cNvGrpSpPr>
          <p:nvPr/>
        </p:nvGrpSpPr>
        <p:grpSpPr>
          <a:xfrm>
            <a:off x="5327391" y="2886944"/>
            <a:ext cx="1742286" cy="1308143"/>
            <a:chOff x="4897878" y="1698121"/>
            <a:chExt cx="2905530" cy="2181529"/>
          </a:xfrm>
        </p:grpSpPr>
        <p:pic>
          <p:nvPicPr>
            <p:cNvPr id="198" name="Рисунок 19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878" y="1698121"/>
              <a:ext cx="2905530" cy="2181529"/>
            </a:xfrm>
            <a:prstGeom prst="rect">
              <a:avLst/>
            </a:prstGeom>
          </p:spPr>
        </p:pic>
        <p:sp>
          <p:nvSpPr>
            <p:cNvPr id="199" name="Прямоугольник 198"/>
            <p:cNvSpPr/>
            <p:nvPr/>
          </p:nvSpPr>
          <p:spPr>
            <a:xfrm>
              <a:off x="5072571" y="1998887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Программы дисциплин</a:t>
              </a:r>
            </a:p>
          </p:txBody>
        </p:sp>
      </p:grpSp>
      <p:grpSp>
        <p:nvGrpSpPr>
          <p:cNvPr id="289" name="СВ14"/>
          <p:cNvGrpSpPr>
            <a:grpSpLocks noChangeAspect="1"/>
          </p:cNvGrpSpPr>
          <p:nvPr/>
        </p:nvGrpSpPr>
        <p:grpSpPr>
          <a:xfrm>
            <a:off x="6800394" y="3937644"/>
            <a:ext cx="1742286" cy="1308143"/>
            <a:chOff x="7378090" y="3445222"/>
            <a:chExt cx="2905530" cy="2181529"/>
          </a:xfrm>
        </p:grpSpPr>
        <p:pic>
          <p:nvPicPr>
            <p:cNvPr id="293" name="Рисунок 29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090" y="3445222"/>
              <a:ext cx="2905530" cy="2181529"/>
            </a:xfrm>
            <a:prstGeom prst="rect">
              <a:avLst/>
            </a:prstGeom>
          </p:spPr>
        </p:pic>
        <p:sp>
          <p:nvSpPr>
            <p:cNvPr id="294" name="Прямоугольник 293"/>
            <p:cNvSpPr/>
            <p:nvPr/>
          </p:nvSpPr>
          <p:spPr>
            <a:xfrm>
              <a:off x="7461136" y="3717090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Аудитории</a:t>
              </a:r>
            </a:p>
          </p:txBody>
        </p:sp>
      </p:grpSp>
      <p:grpSp>
        <p:nvGrpSpPr>
          <p:cNvPr id="288" name="СВ13"/>
          <p:cNvGrpSpPr>
            <a:grpSpLocks noChangeAspect="1"/>
          </p:cNvGrpSpPr>
          <p:nvPr/>
        </p:nvGrpSpPr>
        <p:grpSpPr>
          <a:xfrm>
            <a:off x="5321531" y="3924740"/>
            <a:ext cx="1742286" cy="1308143"/>
            <a:chOff x="4910972" y="3428017"/>
            <a:chExt cx="2905530" cy="2181529"/>
          </a:xfrm>
        </p:grpSpPr>
        <p:pic>
          <p:nvPicPr>
            <p:cNvPr id="295" name="Рисунок 294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72" y="3428017"/>
              <a:ext cx="2905530" cy="2181529"/>
            </a:xfrm>
            <a:prstGeom prst="rect">
              <a:avLst/>
            </a:prstGeom>
          </p:spPr>
        </p:pic>
        <p:sp>
          <p:nvSpPr>
            <p:cNvPr id="296" name="Прямоугольник 295"/>
            <p:cNvSpPr/>
            <p:nvPr/>
          </p:nvSpPr>
          <p:spPr>
            <a:xfrm>
              <a:off x="5016508" y="3704110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Оценочные материалы (ФОС)</a:t>
              </a:r>
            </a:p>
          </p:txBody>
        </p:sp>
      </p:grpSp>
      <p:grpSp>
        <p:nvGrpSpPr>
          <p:cNvPr id="290" name="Св. зелёный начало СВ18"/>
          <p:cNvGrpSpPr>
            <a:grpSpLocks noChangeAspect="1"/>
          </p:cNvGrpSpPr>
          <p:nvPr/>
        </p:nvGrpSpPr>
        <p:grpSpPr>
          <a:xfrm>
            <a:off x="5324957" y="4972516"/>
            <a:ext cx="1742286" cy="1028235"/>
            <a:chOff x="4915540" y="5155251"/>
            <a:chExt cx="2905530" cy="1714739"/>
          </a:xfrm>
        </p:grpSpPr>
        <p:pic>
          <p:nvPicPr>
            <p:cNvPr id="291" name="Рисунок 290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540" y="5155251"/>
              <a:ext cx="2905530" cy="1714739"/>
            </a:xfrm>
            <a:prstGeom prst="rect">
              <a:avLst/>
            </a:prstGeom>
          </p:spPr>
        </p:pic>
        <p:sp>
          <p:nvSpPr>
            <p:cNvPr id="292" name="Прямоугольник 291"/>
            <p:cNvSpPr/>
            <p:nvPr/>
          </p:nvSpPr>
          <p:spPr>
            <a:xfrm>
              <a:off x="5072571" y="5411246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err="1"/>
                <a:t>Учебно</a:t>
              </a:r>
              <a:r>
                <a:rPr lang="ru-RU" sz="1200" b="1" dirty="0"/>
                <a:t> - методическое обеспечение</a:t>
              </a:r>
            </a:p>
          </p:txBody>
        </p:sp>
      </p:grpSp>
      <p:grpSp>
        <p:nvGrpSpPr>
          <p:cNvPr id="367" name="Фиолетоывй конец Ф4"/>
          <p:cNvGrpSpPr>
            <a:grpSpLocks noChangeAspect="1"/>
          </p:cNvGrpSpPr>
          <p:nvPr/>
        </p:nvGrpSpPr>
        <p:grpSpPr>
          <a:xfrm>
            <a:off x="6793434" y="1847724"/>
            <a:ext cx="1742286" cy="1308143"/>
            <a:chOff x="7356881" y="-17670"/>
            <a:chExt cx="2905530" cy="2181529"/>
          </a:xfrm>
        </p:grpSpPr>
        <p:pic>
          <p:nvPicPr>
            <p:cNvPr id="419" name="Рисунок 41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81" y="-17670"/>
              <a:ext cx="2905530" cy="2181529"/>
            </a:xfrm>
            <a:prstGeom prst="rect">
              <a:avLst/>
            </a:prstGeom>
          </p:spPr>
        </p:pic>
        <p:sp>
          <p:nvSpPr>
            <p:cNvPr id="420" name="Прямоугольник 419"/>
            <p:cNvSpPr/>
            <p:nvPr/>
          </p:nvSpPr>
          <p:spPr>
            <a:xfrm>
              <a:off x="7486573" y="404588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Результаты обучения</a:t>
              </a:r>
            </a:p>
          </p:txBody>
        </p:sp>
      </p:grpSp>
      <p:grpSp>
        <p:nvGrpSpPr>
          <p:cNvPr id="368" name="Ф5"/>
          <p:cNvGrpSpPr>
            <a:grpSpLocks noChangeAspect="1"/>
          </p:cNvGrpSpPr>
          <p:nvPr/>
        </p:nvGrpSpPr>
        <p:grpSpPr>
          <a:xfrm>
            <a:off x="8270970" y="1852281"/>
            <a:ext cx="1462379" cy="1308143"/>
            <a:chOff x="9815107" y="-8362"/>
            <a:chExt cx="2438740" cy="2181529"/>
          </a:xfrm>
        </p:grpSpPr>
        <p:pic>
          <p:nvPicPr>
            <p:cNvPr id="417" name="Рисунок 416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107" y="-8362"/>
              <a:ext cx="2438740" cy="2181529"/>
            </a:xfrm>
            <a:prstGeom prst="rect">
              <a:avLst/>
            </a:prstGeom>
          </p:spPr>
        </p:pic>
        <p:sp>
          <p:nvSpPr>
            <p:cNvPr id="418" name="Прямоугольник 417"/>
            <p:cNvSpPr/>
            <p:nvPr/>
          </p:nvSpPr>
          <p:spPr>
            <a:xfrm>
              <a:off x="9993002" y="501183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Дипломы</a:t>
              </a:r>
            </a:p>
          </p:txBody>
        </p:sp>
      </p:grpSp>
      <p:grpSp>
        <p:nvGrpSpPr>
          <p:cNvPr id="369" name="Ф3"/>
          <p:cNvGrpSpPr>
            <a:grpSpLocks noChangeAspect="1"/>
          </p:cNvGrpSpPr>
          <p:nvPr/>
        </p:nvGrpSpPr>
        <p:grpSpPr>
          <a:xfrm>
            <a:off x="5322181" y="1836837"/>
            <a:ext cx="1742286" cy="1308143"/>
            <a:chOff x="4912395" y="-16136"/>
            <a:chExt cx="2905530" cy="2181529"/>
          </a:xfrm>
        </p:grpSpPr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395" y="-16136"/>
              <a:ext cx="2905530" cy="2181529"/>
            </a:xfrm>
            <a:prstGeom prst="rect">
              <a:avLst/>
            </a:prstGeom>
          </p:spPr>
        </p:pic>
        <p:sp>
          <p:nvSpPr>
            <p:cNvPr id="416" name="Прямоугольник 415"/>
            <p:cNvSpPr/>
            <p:nvPr/>
          </p:nvSpPr>
          <p:spPr>
            <a:xfrm>
              <a:off x="5155282" y="408469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Электронное портфолио</a:t>
              </a:r>
            </a:p>
          </p:txBody>
        </p:sp>
      </p:grpSp>
      <p:grpSp>
        <p:nvGrpSpPr>
          <p:cNvPr id="370" name="Ф2"/>
          <p:cNvGrpSpPr>
            <a:grpSpLocks noChangeAspect="1"/>
          </p:cNvGrpSpPr>
          <p:nvPr/>
        </p:nvGrpSpPr>
        <p:grpSpPr>
          <a:xfrm>
            <a:off x="3842879" y="1839812"/>
            <a:ext cx="1742286" cy="1308143"/>
            <a:chOff x="2456837" y="-24987"/>
            <a:chExt cx="2905530" cy="2181529"/>
          </a:xfrm>
        </p:grpSpPr>
        <p:pic>
          <p:nvPicPr>
            <p:cNvPr id="413" name="Рисунок 412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837" y="-24987"/>
              <a:ext cx="2905530" cy="2181529"/>
            </a:xfrm>
            <a:prstGeom prst="rect">
              <a:avLst/>
            </a:prstGeom>
          </p:spPr>
        </p:pic>
        <p:sp>
          <p:nvSpPr>
            <p:cNvPr id="414" name="Прямоугольник 413"/>
            <p:cNvSpPr/>
            <p:nvPr/>
          </p:nvSpPr>
          <p:spPr>
            <a:xfrm>
              <a:off x="2569806" y="454453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Сессия</a:t>
              </a:r>
            </a:p>
          </p:txBody>
        </p:sp>
      </p:grpSp>
      <p:grpSp>
        <p:nvGrpSpPr>
          <p:cNvPr id="371" name="Ф6"/>
          <p:cNvGrpSpPr>
            <a:grpSpLocks noChangeAspect="1"/>
          </p:cNvGrpSpPr>
          <p:nvPr/>
        </p:nvGrpSpPr>
        <p:grpSpPr>
          <a:xfrm>
            <a:off x="2369449" y="2885453"/>
            <a:ext cx="1742286" cy="1308143"/>
            <a:chOff x="9663" y="1712101"/>
            <a:chExt cx="2905530" cy="2181529"/>
          </a:xfrm>
        </p:grpSpPr>
        <p:pic>
          <p:nvPicPr>
            <p:cNvPr id="411" name="Рисунок 41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" y="1712101"/>
              <a:ext cx="2905530" cy="2181529"/>
            </a:xfrm>
            <a:prstGeom prst="rect">
              <a:avLst/>
            </a:prstGeom>
          </p:spPr>
        </p:pic>
        <p:sp>
          <p:nvSpPr>
            <p:cNvPr id="412" name="Прямоугольник 411"/>
            <p:cNvSpPr/>
            <p:nvPr/>
          </p:nvSpPr>
          <p:spPr>
            <a:xfrm>
              <a:off x="114503" y="1999940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Учебная нагрузка</a:t>
              </a:r>
            </a:p>
          </p:txBody>
        </p:sp>
      </p:grpSp>
      <p:grpSp>
        <p:nvGrpSpPr>
          <p:cNvPr id="372" name="Ф7"/>
          <p:cNvGrpSpPr>
            <a:grpSpLocks noChangeAspect="1"/>
          </p:cNvGrpSpPr>
          <p:nvPr/>
        </p:nvGrpSpPr>
        <p:grpSpPr>
          <a:xfrm>
            <a:off x="3836909" y="2874461"/>
            <a:ext cx="1742286" cy="1308143"/>
            <a:chOff x="2448877" y="1697444"/>
            <a:chExt cx="2905530" cy="2181529"/>
          </a:xfrm>
        </p:grpSpPr>
        <p:pic>
          <p:nvPicPr>
            <p:cNvPr id="409" name="Рисунок 40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77" y="1697444"/>
              <a:ext cx="2905530" cy="2181529"/>
            </a:xfrm>
            <a:prstGeom prst="rect">
              <a:avLst/>
            </a:prstGeom>
          </p:spPr>
        </p:pic>
        <p:sp>
          <p:nvSpPr>
            <p:cNvPr id="410" name="Прямоугольник 409"/>
            <p:cNvSpPr/>
            <p:nvPr/>
          </p:nvSpPr>
          <p:spPr>
            <a:xfrm>
              <a:off x="2568009" y="1999941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Учебный план</a:t>
              </a:r>
              <a:endParaRPr lang="en-US" sz="1200" b="1" dirty="0"/>
            </a:p>
            <a:p>
              <a:pPr algn="ctr"/>
              <a:r>
                <a:rPr lang="ru-RU" sz="1200" b="1" dirty="0"/>
                <a:t>Календарный график</a:t>
              </a:r>
            </a:p>
          </p:txBody>
        </p:sp>
      </p:grpSp>
      <p:grpSp>
        <p:nvGrpSpPr>
          <p:cNvPr id="373" name="Ф8"/>
          <p:cNvGrpSpPr>
            <a:grpSpLocks noChangeAspect="1"/>
          </p:cNvGrpSpPr>
          <p:nvPr/>
        </p:nvGrpSpPr>
        <p:grpSpPr>
          <a:xfrm>
            <a:off x="5315826" y="2874460"/>
            <a:ext cx="1742286" cy="1308143"/>
            <a:chOff x="4896051" y="1697443"/>
            <a:chExt cx="2905530" cy="2181529"/>
          </a:xfrm>
        </p:grpSpPr>
        <p:pic>
          <p:nvPicPr>
            <p:cNvPr id="407" name="Рисунок 406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051" y="1697443"/>
              <a:ext cx="2905530" cy="2181529"/>
            </a:xfrm>
            <a:prstGeom prst="rect">
              <a:avLst/>
            </a:prstGeom>
          </p:spPr>
        </p:pic>
        <p:sp>
          <p:nvSpPr>
            <p:cNvPr id="408" name="Прямоугольник 407"/>
            <p:cNvSpPr/>
            <p:nvPr/>
          </p:nvSpPr>
          <p:spPr>
            <a:xfrm>
              <a:off x="5072572" y="1999940"/>
              <a:ext cx="2328250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Программа дисциплины</a:t>
              </a:r>
            </a:p>
          </p:txBody>
        </p:sp>
      </p:grpSp>
      <p:grpSp>
        <p:nvGrpSpPr>
          <p:cNvPr id="374" name="Ф9"/>
          <p:cNvGrpSpPr>
            <a:grpSpLocks noChangeAspect="1"/>
          </p:cNvGrpSpPr>
          <p:nvPr/>
        </p:nvGrpSpPr>
        <p:grpSpPr>
          <a:xfrm>
            <a:off x="6784487" y="2879375"/>
            <a:ext cx="1742286" cy="1308143"/>
            <a:chOff x="7356881" y="1703996"/>
            <a:chExt cx="2905530" cy="2181529"/>
          </a:xfrm>
        </p:grpSpPr>
        <p:pic>
          <p:nvPicPr>
            <p:cNvPr id="405" name="Рисунок 40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81" y="1703996"/>
              <a:ext cx="2905530" cy="2181529"/>
            </a:xfrm>
            <a:prstGeom prst="rect">
              <a:avLst/>
            </a:prstGeom>
          </p:spPr>
        </p:pic>
        <p:sp>
          <p:nvSpPr>
            <p:cNvPr id="406" name="Прямоугольник 405"/>
            <p:cNvSpPr/>
            <p:nvPr/>
          </p:nvSpPr>
          <p:spPr>
            <a:xfrm>
              <a:off x="7522904" y="2151514"/>
              <a:ext cx="2345362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Матрица компетенций</a:t>
              </a:r>
            </a:p>
          </p:txBody>
        </p:sp>
      </p:grpSp>
      <p:grpSp>
        <p:nvGrpSpPr>
          <p:cNvPr id="375" name="Ф11"/>
          <p:cNvGrpSpPr>
            <a:grpSpLocks noChangeAspect="1"/>
          </p:cNvGrpSpPr>
          <p:nvPr/>
        </p:nvGrpSpPr>
        <p:grpSpPr>
          <a:xfrm>
            <a:off x="2369449" y="3937550"/>
            <a:ext cx="1742286" cy="1308143"/>
            <a:chOff x="9663" y="3445096"/>
            <a:chExt cx="2905530" cy="2181529"/>
          </a:xfrm>
        </p:grpSpPr>
        <p:pic>
          <p:nvPicPr>
            <p:cNvPr id="403" name="Рисунок 402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" y="3445096"/>
              <a:ext cx="2905530" cy="2181529"/>
            </a:xfrm>
            <a:prstGeom prst="rect">
              <a:avLst/>
            </a:prstGeom>
          </p:spPr>
        </p:pic>
        <p:sp>
          <p:nvSpPr>
            <p:cNvPr id="404" name="Прямоугольник 403"/>
            <p:cNvSpPr/>
            <p:nvPr/>
          </p:nvSpPr>
          <p:spPr>
            <a:xfrm>
              <a:off x="114503" y="3708934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Контингент</a:t>
              </a:r>
            </a:p>
          </p:txBody>
        </p:sp>
      </p:grpSp>
      <p:grpSp>
        <p:nvGrpSpPr>
          <p:cNvPr id="376" name="Ф12"/>
          <p:cNvGrpSpPr>
            <a:grpSpLocks noChangeAspect="1"/>
          </p:cNvGrpSpPr>
          <p:nvPr/>
        </p:nvGrpSpPr>
        <p:grpSpPr>
          <a:xfrm>
            <a:off x="3845851" y="3924293"/>
            <a:ext cx="1742286" cy="1308143"/>
            <a:chOff x="2460799" y="3427421"/>
            <a:chExt cx="2905530" cy="2181529"/>
          </a:xfrm>
        </p:grpSpPr>
        <p:pic>
          <p:nvPicPr>
            <p:cNvPr id="401" name="Рисунок 400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799" y="3427421"/>
              <a:ext cx="2905530" cy="2181529"/>
            </a:xfrm>
            <a:prstGeom prst="rect">
              <a:avLst/>
            </a:prstGeom>
          </p:spPr>
        </p:pic>
        <p:sp>
          <p:nvSpPr>
            <p:cNvPr id="402" name="Прямоугольник 401"/>
            <p:cNvSpPr/>
            <p:nvPr/>
          </p:nvSpPr>
          <p:spPr>
            <a:xfrm>
              <a:off x="2612664" y="3960323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Библиотека дисциплин</a:t>
              </a:r>
            </a:p>
          </p:txBody>
        </p:sp>
      </p:grpSp>
      <p:grpSp>
        <p:nvGrpSpPr>
          <p:cNvPr id="377" name="Ф13"/>
          <p:cNvGrpSpPr>
            <a:grpSpLocks noChangeAspect="1"/>
          </p:cNvGrpSpPr>
          <p:nvPr/>
        </p:nvGrpSpPr>
        <p:grpSpPr>
          <a:xfrm>
            <a:off x="5327195" y="3916624"/>
            <a:ext cx="1742286" cy="1308143"/>
            <a:chOff x="4918524" y="3417195"/>
            <a:chExt cx="2905530" cy="2181529"/>
          </a:xfrm>
        </p:grpSpPr>
        <p:pic>
          <p:nvPicPr>
            <p:cNvPr id="399" name="Рисунок 398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524" y="3417195"/>
              <a:ext cx="2905530" cy="2181529"/>
            </a:xfrm>
            <a:prstGeom prst="rect">
              <a:avLst/>
            </a:prstGeom>
          </p:spPr>
        </p:pic>
        <p:sp>
          <p:nvSpPr>
            <p:cNvPr id="400" name="Прямоугольник 399"/>
            <p:cNvSpPr/>
            <p:nvPr/>
          </p:nvSpPr>
          <p:spPr>
            <a:xfrm>
              <a:off x="5016509" y="3704110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Оценочные материалы (ФОС)</a:t>
              </a:r>
            </a:p>
          </p:txBody>
        </p:sp>
      </p:grpSp>
      <p:grpSp>
        <p:nvGrpSpPr>
          <p:cNvPr id="378" name="Ф15"/>
          <p:cNvGrpSpPr>
            <a:grpSpLocks noChangeAspect="1"/>
          </p:cNvGrpSpPr>
          <p:nvPr/>
        </p:nvGrpSpPr>
        <p:grpSpPr>
          <a:xfrm>
            <a:off x="8282997" y="3935132"/>
            <a:ext cx="1462379" cy="1308143"/>
            <a:chOff x="9831143" y="3441873"/>
            <a:chExt cx="2438740" cy="2181529"/>
          </a:xfrm>
        </p:grpSpPr>
        <p:pic>
          <p:nvPicPr>
            <p:cNvPr id="397" name="Рисунок 396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143" y="3441873"/>
              <a:ext cx="2438740" cy="2181529"/>
            </a:xfrm>
            <a:prstGeom prst="rect">
              <a:avLst/>
            </a:prstGeom>
          </p:spPr>
        </p:pic>
        <p:sp>
          <p:nvSpPr>
            <p:cNvPr id="398" name="Прямоугольник 397"/>
            <p:cNvSpPr/>
            <p:nvPr/>
          </p:nvSpPr>
          <p:spPr>
            <a:xfrm>
              <a:off x="9976332" y="4165241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Практики</a:t>
              </a:r>
            </a:p>
          </p:txBody>
        </p:sp>
      </p:grpSp>
      <p:grpSp>
        <p:nvGrpSpPr>
          <p:cNvPr id="379" name="Ф16"/>
          <p:cNvGrpSpPr>
            <a:grpSpLocks noChangeAspect="1"/>
          </p:cNvGrpSpPr>
          <p:nvPr/>
        </p:nvGrpSpPr>
        <p:grpSpPr>
          <a:xfrm>
            <a:off x="2369449" y="4949962"/>
            <a:ext cx="1742286" cy="1028235"/>
            <a:chOff x="9663" y="5125179"/>
            <a:chExt cx="2905530" cy="1714739"/>
          </a:xfrm>
        </p:grpSpPr>
        <p:pic>
          <p:nvPicPr>
            <p:cNvPr id="395" name="Рисунок 394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" y="5125179"/>
              <a:ext cx="2905530" cy="1714739"/>
            </a:xfrm>
            <a:prstGeom prst="rect">
              <a:avLst/>
            </a:prstGeom>
          </p:spPr>
        </p:pic>
        <p:sp>
          <p:nvSpPr>
            <p:cNvPr id="396" name="Прямоугольник 395"/>
            <p:cNvSpPr/>
            <p:nvPr/>
          </p:nvSpPr>
          <p:spPr>
            <a:xfrm>
              <a:off x="144811" y="5586637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Кадровое обеспечение</a:t>
              </a:r>
            </a:p>
          </p:txBody>
        </p:sp>
      </p:grpSp>
      <p:grpSp>
        <p:nvGrpSpPr>
          <p:cNvPr id="380" name="Ф17"/>
          <p:cNvGrpSpPr>
            <a:grpSpLocks noChangeAspect="1"/>
          </p:cNvGrpSpPr>
          <p:nvPr/>
        </p:nvGrpSpPr>
        <p:grpSpPr>
          <a:xfrm>
            <a:off x="3839543" y="4951169"/>
            <a:ext cx="1742286" cy="1028235"/>
            <a:chOff x="2472832" y="5147678"/>
            <a:chExt cx="2905530" cy="1714739"/>
          </a:xfrm>
        </p:grpSpPr>
        <p:pic>
          <p:nvPicPr>
            <p:cNvPr id="393" name="Рисунок 392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832" y="5147678"/>
              <a:ext cx="2905530" cy="1714739"/>
            </a:xfrm>
            <a:prstGeom prst="rect">
              <a:avLst/>
            </a:prstGeom>
          </p:spPr>
        </p:pic>
        <p:sp>
          <p:nvSpPr>
            <p:cNvPr id="394" name="Прямоугольник 393"/>
            <p:cNvSpPr/>
            <p:nvPr/>
          </p:nvSpPr>
          <p:spPr>
            <a:xfrm>
              <a:off x="2549221" y="5600826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Банк КР</a:t>
              </a:r>
            </a:p>
          </p:txBody>
        </p:sp>
      </p:grpSp>
      <p:grpSp>
        <p:nvGrpSpPr>
          <p:cNvPr id="381" name="Ф18"/>
          <p:cNvGrpSpPr>
            <a:grpSpLocks noChangeAspect="1"/>
          </p:cNvGrpSpPr>
          <p:nvPr/>
        </p:nvGrpSpPr>
        <p:grpSpPr>
          <a:xfrm>
            <a:off x="5339678" y="4971752"/>
            <a:ext cx="1742286" cy="1028235"/>
            <a:chOff x="4935168" y="5154231"/>
            <a:chExt cx="2905530" cy="1714739"/>
          </a:xfrm>
        </p:grpSpPr>
        <p:pic>
          <p:nvPicPr>
            <p:cNvPr id="391" name="Рисунок 390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168" y="5154231"/>
              <a:ext cx="2905530" cy="1714739"/>
            </a:xfrm>
            <a:prstGeom prst="rect">
              <a:avLst/>
            </a:prstGeom>
          </p:spPr>
        </p:pic>
        <p:sp>
          <p:nvSpPr>
            <p:cNvPr id="392" name="Прямоугольник 391"/>
            <p:cNvSpPr/>
            <p:nvPr/>
          </p:nvSpPr>
          <p:spPr>
            <a:xfrm>
              <a:off x="5146548" y="5509441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err="1"/>
                <a:t>Учебно</a:t>
              </a:r>
              <a:r>
                <a:rPr lang="ru-RU" sz="1200" b="1" dirty="0"/>
                <a:t> - методическое </a:t>
              </a:r>
              <a:r>
                <a:rPr lang="ru-RU" sz="1200" b="1" dirty="0" err="1"/>
                <a:t>обеспечени</a:t>
              </a:r>
              <a:endParaRPr lang="ru-RU" sz="1200" b="1" dirty="0"/>
            </a:p>
          </p:txBody>
        </p:sp>
      </p:grpSp>
      <p:grpSp>
        <p:nvGrpSpPr>
          <p:cNvPr id="382" name="Ф19"/>
          <p:cNvGrpSpPr>
            <a:grpSpLocks noChangeAspect="1"/>
          </p:cNvGrpSpPr>
          <p:nvPr/>
        </p:nvGrpSpPr>
        <p:grpSpPr>
          <a:xfrm>
            <a:off x="6803603" y="4971751"/>
            <a:ext cx="1742286" cy="1028235"/>
            <a:chOff x="7382368" y="5154231"/>
            <a:chExt cx="2905530" cy="1714739"/>
          </a:xfrm>
        </p:grpSpPr>
        <p:pic>
          <p:nvPicPr>
            <p:cNvPr id="389" name="Рисунок 388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368" y="5154231"/>
              <a:ext cx="2905530" cy="1714739"/>
            </a:xfrm>
            <a:prstGeom prst="rect">
              <a:avLst/>
            </a:prstGeom>
          </p:spPr>
        </p:pic>
        <p:sp>
          <p:nvSpPr>
            <p:cNvPr id="390" name="Прямоугольник 389"/>
            <p:cNvSpPr/>
            <p:nvPr/>
          </p:nvSpPr>
          <p:spPr>
            <a:xfrm>
              <a:off x="7637322" y="5674720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Расписание</a:t>
              </a:r>
            </a:p>
          </p:txBody>
        </p:sp>
      </p:grpSp>
      <p:grpSp>
        <p:nvGrpSpPr>
          <p:cNvPr id="383" name="Ф20"/>
          <p:cNvGrpSpPr>
            <a:grpSpLocks noChangeAspect="1"/>
          </p:cNvGrpSpPr>
          <p:nvPr/>
        </p:nvGrpSpPr>
        <p:grpSpPr>
          <a:xfrm>
            <a:off x="8276652" y="4971751"/>
            <a:ext cx="1462379" cy="1028235"/>
            <a:chOff x="9822683" y="5154231"/>
            <a:chExt cx="2438740" cy="1714739"/>
          </a:xfrm>
        </p:grpSpPr>
        <p:pic>
          <p:nvPicPr>
            <p:cNvPr id="387" name="Рисунок 386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5154231"/>
              <a:ext cx="2438740" cy="1714739"/>
            </a:xfrm>
            <a:prstGeom prst="rect">
              <a:avLst/>
            </a:prstGeom>
          </p:spPr>
        </p:pic>
        <p:sp>
          <p:nvSpPr>
            <p:cNvPr id="388" name="Прямоугольник 387"/>
            <p:cNvSpPr/>
            <p:nvPr/>
          </p:nvSpPr>
          <p:spPr>
            <a:xfrm>
              <a:off x="9916815" y="5464970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Материально – техническое обеспечение</a:t>
              </a:r>
            </a:p>
          </p:txBody>
        </p:sp>
      </p:grpSp>
      <p:grpSp>
        <p:nvGrpSpPr>
          <p:cNvPr id="384" name="Фиолетовый начало Ф1"/>
          <p:cNvGrpSpPr>
            <a:grpSpLocks noChangeAspect="1"/>
          </p:cNvGrpSpPr>
          <p:nvPr/>
        </p:nvGrpSpPr>
        <p:grpSpPr>
          <a:xfrm>
            <a:off x="2362203" y="1840278"/>
            <a:ext cx="1748081" cy="1308143"/>
            <a:chOff x="0" y="-24366"/>
            <a:chExt cx="2915193" cy="2181529"/>
          </a:xfrm>
        </p:grpSpPr>
        <p:pic>
          <p:nvPicPr>
            <p:cNvPr id="385" name="Рисунок 384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3" y="-24366"/>
              <a:ext cx="2905530" cy="2181529"/>
            </a:xfrm>
            <a:prstGeom prst="rect">
              <a:avLst/>
            </a:prstGeom>
          </p:spPr>
        </p:pic>
        <p:sp>
          <p:nvSpPr>
            <p:cNvPr id="386" name="Прямоугольник 385"/>
            <p:cNvSpPr/>
            <p:nvPr/>
          </p:nvSpPr>
          <p:spPr>
            <a:xfrm>
              <a:off x="0" y="290944"/>
              <a:ext cx="244887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Текущая успеваемость </a:t>
              </a:r>
            </a:p>
          </p:txBody>
        </p:sp>
      </p:grpSp>
      <p:grpSp>
        <p:nvGrpSpPr>
          <p:cNvPr id="169" name="Голубой конец Г10"/>
          <p:cNvGrpSpPr>
            <a:grpSpLocks noChangeAspect="1"/>
          </p:cNvGrpSpPr>
          <p:nvPr/>
        </p:nvGrpSpPr>
        <p:grpSpPr>
          <a:xfrm>
            <a:off x="8263671" y="2897300"/>
            <a:ext cx="1462379" cy="1308143"/>
            <a:chOff x="9805375" y="1727896"/>
            <a:chExt cx="2438740" cy="2181529"/>
          </a:xfrm>
        </p:grpSpPr>
        <p:pic>
          <p:nvPicPr>
            <p:cNvPr id="182" name="Рисунок 181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375" y="1727896"/>
              <a:ext cx="2438740" cy="2181529"/>
            </a:xfrm>
            <a:prstGeom prst="rect">
              <a:avLst/>
            </a:prstGeom>
          </p:spPr>
        </p:pic>
        <p:sp>
          <p:nvSpPr>
            <p:cNvPr id="183" name="Прямоугольник 182"/>
            <p:cNvSpPr/>
            <p:nvPr/>
          </p:nvSpPr>
          <p:spPr>
            <a:xfrm>
              <a:off x="10019848" y="2391904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Стандарты</a:t>
              </a:r>
            </a:p>
          </p:txBody>
        </p:sp>
      </p:grpSp>
      <p:grpSp>
        <p:nvGrpSpPr>
          <p:cNvPr id="170" name="Г14"/>
          <p:cNvGrpSpPr>
            <a:grpSpLocks noChangeAspect="1"/>
          </p:cNvGrpSpPr>
          <p:nvPr/>
        </p:nvGrpSpPr>
        <p:grpSpPr>
          <a:xfrm>
            <a:off x="6788958" y="3924360"/>
            <a:ext cx="1742286" cy="1308143"/>
            <a:chOff x="7362842" y="3427510"/>
            <a:chExt cx="2905530" cy="2181529"/>
          </a:xfrm>
        </p:grpSpPr>
        <p:pic>
          <p:nvPicPr>
            <p:cNvPr id="180" name="Рисунок 179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842" y="3427510"/>
              <a:ext cx="2905530" cy="2181529"/>
            </a:xfrm>
            <a:prstGeom prst="rect">
              <a:avLst/>
            </a:prstGeom>
          </p:spPr>
        </p:pic>
        <p:sp>
          <p:nvSpPr>
            <p:cNvPr id="181" name="Прямоугольник 180"/>
            <p:cNvSpPr/>
            <p:nvPr/>
          </p:nvSpPr>
          <p:spPr>
            <a:xfrm>
              <a:off x="7475769" y="4007385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Кадры</a:t>
              </a:r>
            </a:p>
          </p:txBody>
        </p:sp>
      </p:grpSp>
      <p:grpSp>
        <p:nvGrpSpPr>
          <p:cNvPr id="171" name="Г6"/>
          <p:cNvGrpSpPr>
            <a:grpSpLocks noChangeAspect="1"/>
          </p:cNvGrpSpPr>
          <p:nvPr/>
        </p:nvGrpSpPr>
        <p:grpSpPr>
          <a:xfrm>
            <a:off x="2374208" y="2885900"/>
            <a:ext cx="1742286" cy="1308143"/>
            <a:chOff x="16009" y="1712697"/>
            <a:chExt cx="2905530" cy="2181529"/>
          </a:xfrm>
        </p:grpSpPr>
        <p:pic>
          <p:nvPicPr>
            <p:cNvPr id="178" name="Рисунок 177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9" y="1712697"/>
              <a:ext cx="2905530" cy="2181529"/>
            </a:xfrm>
            <a:prstGeom prst="rect">
              <a:avLst/>
            </a:prstGeom>
          </p:spPr>
        </p:pic>
        <p:sp>
          <p:nvSpPr>
            <p:cNvPr id="179" name="Прямоугольник 178"/>
            <p:cNvSpPr/>
            <p:nvPr/>
          </p:nvSpPr>
          <p:spPr>
            <a:xfrm>
              <a:off x="129339" y="2159189"/>
              <a:ext cx="2219867" cy="76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Учебная нагрузка</a:t>
              </a:r>
            </a:p>
          </p:txBody>
        </p:sp>
      </p:grpSp>
      <p:grpSp>
        <p:nvGrpSpPr>
          <p:cNvPr id="206" name="Г7"/>
          <p:cNvGrpSpPr>
            <a:grpSpLocks noChangeAspect="1"/>
          </p:cNvGrpSpPr>
          <p:nvPr/>
        </p:nvGrpSpPr>
        <p:grpSpPr>
          <a:xfrm>
            <a:off x="3851371" y="2885900"/>
            <a:ext cx="1742286" cy="1308143"/>
            <a:chOff x="2468159" y="1712696"/>
            <a:chExt cx="2905530" cy="2181529"/>
          </a:xfrm>
        </p:grpSpPr>
        <p:pic>
          <p:nvPicPr>
            <p:cNvPr id="207" name="Рисунок 206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159" y="1712696"/>
              <a:ext cx="2905530" cy="2181529"/>
            </a:xfrm>
            <a:prstGeom prst="rect">
              <a:avLst/>
            </a:prstGeom>
          </p:spPr>
        </p:pic>
        <p:sp>
          <p:nvSpPr>
            <p:cNvPr id="208" name="Прямоугольник 207"/>
            <p:cNvSpPr/>
            <p:nvPr/>
          </p:nvSpPr>
          <p:spPr>
            <a:xfrm>
              <a:off x="2568835" y="2128534"/>
              <a:ext cx="2219867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Учебный план</a:t>
              </a:r>
              <a:endParaRPr lang="en-US" sz="1200" b="1" dirty="0"/>
            </a:p>
            <a:p>
              <a:pPr algn="ctr"/>
              <a:r>
                <a:rPr lang="ru-RU" sz="1200" b="1" dirty="0"/>
                <a:t>Календарный график</a:t>
              </a:r>
            </a:p>
          </p:txBody>
        </p:sp>
      </p:grpSp>
      <p:grpSp>
        <p:nvGrpSpPr>
          <p:cNvPr id="172" name="Г11"/>
          <p:cNvGrpSpPr>
            <a:grpSpLocks noChangeAspect="1"/>
          </p:cNvGrpSpPr>
          <p:nvPr/>
        </p:nvGrpSpPr>
        <p:grpSpPr>
          <a:xfrm>
            <a:off x="2374208" y="3924360"/>
            <a:ext cx="1742286" cy="1308143"/>
            <a:chOff x="16009" y="3427510"/>
            <a:chExt cx="2905530" cy="2181529"/>
          </a:xfrm>
        </p:grpSpPr>
        <p:pic>
          <p:nvPicPr>
            <p:cNvPr id="176" name="Рисунок 175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9" y="3427510"/>
              <a:ext cx="2905530" cy="2181529"/>
            </a:xfrm>
            <a:prstGeom prst="rect">
              <a:avLst/>
            </a:prstGeom>
          </p:spPr>
        </p:pic>
        <p:sp>
          <p:nvSpPr>
            <p:cNvPr id="177" name="Прямоугольник 176"/>
            <p:cNvSpPr/>
            <p:nvPr/>
          </p:nvSpPr>
          <p:spPr>
            <a:xfrm>
              <a:off x="129339" y="3998279"/>
              <a:ext cx="2219867" cy="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Контингент</a:t>
              </a:r>
            </a:p>
          </p:txBody>
        </p:sp>
      </p:grpSp>
      <p:grpSp>
        <p:nvGrpSpPr>
          <p:cNvPr id="173" name="Голубой начало Г18"/>
          <p:cNvGrpSpPr>
            <a:grpSpLocks noChangeAspect="1"/>
          </p:cNvGrpSpPr>
          <p:nvPr/>
        </p:nvGrpSpPr>
        <p:grpSpPr>
          <a:xfrm>
            <a:off x="5333326" y="4967133"/>
            <a:ext cx="1742286" cy="1028235"/>
            <a:chOff x="4926699" y="5140759"/>
            <a:chExt cx="2905530" cy="1714739"/>
          </a:xfrm>
        </p:grpSpPr>
        <p:pic>
          <p:nvPicPr>
            <p:cNvPr id="174" name="Рисунок 173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699" y="5140759"/>
              <a:ext cx="2905530" cy="1714739"/>
            </a:xfrm>
            <a:prstGeom prst="rect">
              <a:avLst/>
            </a:prstGeom>
          </p:spPr>
        </p:pic>
        <p:sp>
          <p:nvSpPr>
            <p:cNvPr id="175" name="Прямоугольник 174"/>
            <p:cNvSpPr/>
            <p:nvPr/>
          </p:nvSpPr>
          <p:spPr>
            <a:xfrm>
              <a:off x="5072572" y="5411246"/>
              <a:ext cx="2248268" cy="107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err="1"/>
                <a:t>Учебно</a:t>
              </a:r>
              <a:r>
                <a:rPr lang="ru-RU" sz="1200" b="1" dirty="0"/>
                <a:t> - методическое обеспечение</a:t>
              </a:r>
            </a:p>
          </p:txBody>
        </p:sp>
      </p:grpSp>
      <p:sp>
        <p:nvSpPr>
          <p:cNvPr id="209" name="Title 3"/>
          <p:cNvSpPr>
            <a:spLocks noGrp="1"/>
          </p:cNvSpPr>
          <p:nvPr>
            <p:ph type="title"/>
          </p:nvPr>
        </p:nvSpPr>
        <p:spPr>
          <a:xfrm>
            <a:off x="777240" y="466880"/>
            <a:ext cx="10866119" cy="95067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6000" b="1" kern="0" spc="-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Модель образовательной программы</a:t>
            </a:r>
            <a:endParaRPr lang="en-US" sz="6000" b="1" kern="0" spc="-1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814" y="1871274"/>
            <a:ext cx="2067545" cy="37548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Автоматизация получения ключевых образовательных процессов.</a:t>
            </a:r>
          </a:p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Интеграция в одном месте всех данных образовательной среды.</a:t>
            </a:r>
          </a:p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Оперативное получение информации в различных срезах и видах представления.</a:t>
            </a:r>
          </a:p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Повышение прозрачности процессов.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47229" y="1852928"/>
            <a:ext cx="2403285" cy="38779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Ускорение принятия управленческих решений.</a:t>
            </a:r>
          </a:p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Формирование отчетности при проверках в режиме он-</a:t>
            </a:r>
            <a:r>
              <a:rPr lang="ru-RU" sz="1400" dirty="0" err="1">
                <a:solidFill>
                  <a:srgbClr val="0070C0"/>
                </a:solidFill>
              </a:rPr>
              <a:t>лайн</a:t>
            </a:r>
            <a:r>
              <a:rPr lang="ru-RU" sz="1400" dirty="0">
                <a:solidFill>
                  <a:srgbClr val="0070C0"/>
                </a:solidFill>
              </a:rPr>
              <a:t>.</a:t>
            </a:r>
          </a:p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Осуществление комплексного подхода к контролю организации учебного процесса, формированию компетенций и построению индивидуальной траектории обучающимися.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8744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700" fill="hold"/>
                                        <p:tgtEl>
                                          <p:spTgt spid="3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700" fill="hold"/>
                                        <p:tgtEl>
                                          <p:spTgt spid="3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700" fill="hold"/>
                                        <p:tgtEl>
                                          <p:spTgt spid="2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700" fill="hold"/>
                                        <p:tgtEl>
                                          <p:spTgt spid="2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700" fill="hold"/>
                                        <p:tgtEl>
                                          <p:spTgt spid="1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700" fill="hold"/>
                                        <p:tgtEl>
                                          <p:spTgt spid="3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700" fill="hold"/>
                                        <p:tgtEl>
                                          <p:spTgt spid="3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700" fill="hold"/>
                                        <p:tgtEl>
                                          <p:spTgt spid="2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700" fill="hold"/>
                                        <p:tgtEl>
                                          <p:spTgt spid="2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00"/>
                            </p:stCondLst>
                            <p:childTnLst>
                              <p:par>
                                <p:cTn id="1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800"/>
                            </p:stCondLst>
                            <p:childTnLst>
                              <p:par>
                                <p:cTn id="1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700" fill="hold"/>
                                        <p:tgtEl>
                                          <p:spTgt spid="3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700" fill="hold"/>
                                        <p:tgtEl>
                                          <p:spTgt spid="1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7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700" fill="hold"/>
                                        <p:tgtEl>
                                          <p:spTgt spid="2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200"/>
                            </p:stCondLst>
                            <p:childTnLst>
                              <p:par>
                                <p:cTn id="2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2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700" fill="hold"/>
                                        <p:tgtEl>
                                          <p:spTgt spid="3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9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4" dur="7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7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8" dur="700" fill="hold"/>
                                        <p:tgtEl>
                                          <p:spTgt spid="2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600"/>
                            </p:stCondLst>
                            <p:childTnLst>
                              <p:par>
                                <p:cTn id="2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6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700" fill="hold"/>
                                        <p:tgtEl>
                                          <p:spTgt spid="3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30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300"/>
                            </p:stCondLst>
                            <p:childTnLst>
                              <p:par>
                                <p:cTn id="2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0" dur="10" fill="hold"/>
                                        <p:tgtEl>
                                          <p:spTgt spid="18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2" dur="10" fill="hold"/>
                                        <p:tgtEl>
                                          <p:spTgt spid="188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700" fill="hold"/>
                                        <p:tgtEl>
                                          <p:spTgt spid="1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0" dur="7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000"/>
                            </p:stCondLst>
                            <p:childTnLst>
                              <p:par>
                                <p:cTn id="3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00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4" dur="700" fill="hold"/>
                                        <p:tgtEl>
                                          <p:spTgt spid="3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700" fill="hold"/>
                                        <p:tgtEl>
                                          <p:spTgt spid="3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770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700" fill="hold"/>
                                        <p:tgtEl>
                                          <p:spTgt spid="1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3" dur="7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5" dur="700" fill="hold"/>
                                        <p:tgtEl>
                                          <p:spTgt spid="2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84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8" dur="10" fill="hold"/>
                                        <p:tgtEl>
                                          <p:spTgt spid="374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8410"/>
                            </p:stCondLst>
                            <p:childTnLst>
                              <p:par>
                                <p:cTn id="3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5" dur="700" fill="hold"/>
                                        <p:tgtEl>
                                          <p:spTgt spid="3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9110"/>
                            </p:stCondLst>
                            <p:childTnLst>
                              <p:par>
                                <p:cTn id="3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6" dur="7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8" dur="700" fill="hold"/>
                                        <p:tgtEl>
                                          <p:spTgt spid="2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9810"/>
                            </p:stCondLst>
                            <p:childTnLst>
                              <p:par>
                                <p:cTn id="3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9810"/>
                            </p:stCondLst>
                            <p:childTnLst>
                              <p:par>
                                <p:cTn id="3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9810"/>
                            </p:stCondLst>
                            <p:childTnLst>
                              <p:par>
                                <p:cTn id="4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1" dur="700" fill="hold"/>
                                        <p:tgtEl>
                                          <p:spTgt spid="3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51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10" fill="hold"/>
                                        <p:tgtEl>
                                          <p:spTgt spid="17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2" dur="10" fill="hold"/>
                                        <p:tgtEl>
                                          <p:spTgt spid="20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4" dur="7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6" dur="700" fill="hold"/>
                                        <p:tgtEl>
                                          <p:spTgt spid="2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1210"/>
                            </p:stCondLst>
                            <p:childTnLst>
                              <p:par>
                                <p:cTn id="4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1210"/>
                            </p:stCondLst>
                            <p:childTnLst>
                              <p:par>
                                <p:cTn id="4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4" dur="700" fill="hold"/>
                                        <p:tgtEl>
                                          <p:spTgt spid="3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1910"/>
                            </p:stCondLst>
                            <p:childTnLst>
                              <p:par>
                                <p:cTn id="4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7" dur="700" fill="hold"/>
                                        <p:tgtEl>
                                          <p:spTgt spid="2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9" dur="7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2610"/>
                            </p:stCondLst>
                            <p:childTnLst>
                              <p:par>
                                <p:cTn id="4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2610"/>
                            </p:stCondLst>
                            <p:childTnLst>
                              <p:par>
                                <p:cTn id="4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5" dur="10" fill="hold"/>
                                        <p:tgtEl>
                                          <p:spTgt spid="261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7" dur="10" fill="hold"/>
                                        <p:tgtEl>
                                          <p:spTgt spid="26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2620"/>
                            </p:stCondLst>
                            <p:childTnLst>
                              <p:par>
                                <p:cTn id="4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4" dur="700" fill="hold"/>
                                        <p:tgtEl>
                                          <p:spTgt spid="3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3320"/>
                            </p:stCondLst>
                            <p:childTnLst>
                              <p:par>
                                <p:cTn id="4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3" dur="7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5" dur="7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7" dur="7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9" dur="700" fill="hold"/>
                                        <p:tgtEl>
                                          <p:spTgt spid="26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4020"/>
                            </p:stCondLst>
                            <p:childTnLst>
                              <p:par>
                                <p:cTn id="5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4020"/>
                            </p:stCondLst>
                            <p:childTnLst>
                              <p:par>
                                <p:cTn id="5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4020"/>
                            </p:stCondLst>
                            <p:childTnLst>
                              <p:par>
                                <p:cTn id="5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8" dur="700" fill="hold"/>
                                        <p:tgtEl>
                                          <p:spTgt spid="3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4720"/>
                            </p:stCondLst>
                            <p:childTnLst>
                              <p:par>
                                <p:cTn id="5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700" fill="hold"/>
                                        <p:tgtEl>
                                          <p:spTgt spid="1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5420"/>
                            </p:stCondLst>
                            <p:childTnLst>
                              <p:par>
                                <p:cTn id="5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6" dur="10" fill="hold"/>
                                        <p:tgtEl>
                                          <p:spTgt spid="171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8" dur="10" fill="hold"/>
                                        <p:tgtEl>
                                          <p:spTgt spid="20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5430"/>
                            </p:stCondLst>
                            <p:childTnLst>
                              <p:par>
                                <p:cTn id="5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5" dur="700" fill="hold"/>
                                        <p:tgtEl>
                                          <p:spTgt spid="3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6130"/>
                            </p:stCondLst>
                            <p:childTnLst>
                              <p:par>
                                <p:cTn id="5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6130"/>
                            </p:stCondLst>
                            <p:childTnLst>
                              <p:par>
                                <p:cTn id="5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1" dur="700" fill="hold"/>
                                        <p:tgtEl>
                                          <p:spTgt spid="1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3" dur="700" fill="hold"/>
                                        <p:tgtEl>
                                          <p:spTgt spid="1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5" dur="700" fill="hold"/>
                                        <p:tgtEl>
                                          <p:spTgt spid="2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6830"/>
                            </p:stCondLst>
                            <p:childTnLst>
                              <p:par>
                                <p:cTn id="5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6830"/>
                            </p:stCondLst>
                            <p:childTnLst>
                              <p:par>
                                <p:cTn id="5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6830"/>
                            </p:stCondLst>
                            <p:childTnLst>
                              <p:par>
                                <p:cTn id="6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0" dur="10" fill="hold"/>
                                        <p:tgtEl>
                                          <p:spTgt spid="28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6840"/>
                            </p:stCondLst>
                            <p:childTnLst>
                              <p:par>
                                <p:cTn id="6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7" dur="700" fill="hold"/>
                                        <p:tgtEl>
                                          <p:spTgt spid="3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17540"/>
                            </p:stCondLst>
                            <p:childTnLst>
                              <p:par>
                                <p:cTn id="6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4" dur="7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6" dur="7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8240"/>
                            </p:stCondLst>
                            <p:childTnLst>
                              <p:par>
                                <p:cTn id="6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51" y="382249"/>
            <a:ext cx="9144000" cy="33481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9" y="714908"/>
            <a:ext cx="2957157" cy="259661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" y="3431503"/>
            <a:ext cx="3008191" cy="266515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41" y="3937046"/>
            <a:ext cx="1890842" cy="28956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130" y="2950742"/>
            <a:ext cx="5220072" cy="22554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109" y="4548595"/>
            <a:ext cx="3074638" cy="22438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563" y="5142443"/>
            <a:ext cx="3596112" cy="160904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8956" y="3139436"/>
            <a:ext cx="2590665" cy="217345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5069" y="2648758"/>
            <a:ext cx="2018902" cy="275881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0051" y="4588461"/>
            <a:ext cx="3030583" cy="214862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20" name="Прямая со стрелкой 19"/>
          <p:cNvCxnSpPr/>
          <p:nvPr/>
        </p:nvCxnSpPr>
        <p:spPr>
          <a:xfrm>
            <a:off x="8737924" y="2697709"/>
            <a:ext cx="1590078" cy="2238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781680" y="2556335"/>
            <a:ext cx="2656758" cy="843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73070" y="2379223"/>
            <a:ext cx="2705922" cy="1278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322234" y="2512074"/>
            <a:ext cx="1749683" cy="3214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021269" y="2580146"/>
            <a:ext cx="235819" cy="14480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328164" y="2687581"/>
            <a:ext cx="762241" cy="2982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842320" y="2580146"/>
            <a:ext cx="2615739" cy="149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074148" y="2281962"/>
            <a:ext cx="2099102" cy="660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453218" y="1104763"/>
            <a:ext cx="8720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Генерация ОП для сайта</a:t>
            </a:r>
          </a:p>
        </p:txBody>
      </p:sp>
    </p:spTree>
    <p:extLst>
      <p:ext uri="{BB962C8B-B14F-4D97-AF65-F5344CB8AC3E}">
        <p14:creationId xmlns:p14="http://schemas.microsoft.com/office/powerpoint/2010/main" val="35903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43360" y="987"/>
            <a:ext cx="548640" cy="396240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1800">
                <a:solidFill>
                  <a:srgbClr val="0070C0"/>
                </a:solidFill>
                <a:cs typeface="Times New Roman" pitchFamily="18" charset="0"/>
              </a:rPr>
              <a:pPr/>
              <a:t>19</a:t>
            </a:fld>
            <a:endParaRPr lang="ru-RU" sz="18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635729"/>
            <a:ext cx="8125147" cy="26362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309" y="543300"/>
            <a:ext cx="5477691" cy="34212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2690948"/>
            <a:ext cx="3836152" cy="41670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394" y="4056929"/>
            <a:ext cx="8438606" cy="28010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295322" y="556398"/>
            <a:ext cx="357052" cy="104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001228" y="1071054"/>
            <a:ext cx="211005" cy="45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45630" y="5500497"/>
            <a:ext cx="9251087" cy="414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6000" b="1" kern="0" spc="-10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Оценка качества освоения результатов обучения </a:t>
            </a:r>
            <a:endParaRPr lang="en-US" sz="6000" b="1" kern="0" spc="-10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1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2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Заголовок 1">
            <a:extLst>
              <a:ext uri="{FF2B5EF4-FFF2-40B4-BE49-F238E27FC236}">
                <a16:creationId xmlns:a16="http://schemas.microsoft.com/office/drawing/2014/main" id="{E105E07E-6755-2E8D-1853-BE44EE4B0B14}"/>
              </a:ext>
            </a:extLst>
          </p:cNvPr>
          <p:cNvSpPr txBox="1">
            <a:spLocks/>
          </p:cNvSpPr>
          <p:nvPr/>
        </p:nvSpPr>
        <p:spPr>
          <a:xfrm>
            <a:off x="649270" y="4615840"/>
            <a:ext cx="388514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Московский государственный технический университет имени Н.Э. Баумана сегодня: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66F052-D866-5CAD-1617-806D43308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4" b="16035"/>
          <a:stretch/>
        </p:blipFill>
        <p:spPr>
          <a:xfrm rot="5400000">
            <a:off x="589339" y="156899"/>
            <a:ext cx="3749040" cy="414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5C3DA0-21C5-3A80-F674-26EE88049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7" r="-2" b="-2"/>
          <a:stretch/>
        </p:blipFill>
        <p:spPr>
          <a:xfrm rot="5400000">
            <a:off x="6497493" y="-1195144"/>
            <a:ext cx="3749040" cy="6853355"/>
          </a:xfrm>
          <a:prstGeom prst="rect">
            <a:avLst/>
          </a:prstGeom>
        </p:spPr>
      </p:pic>
      <p:cxnSp>
        <p:nvCxnSpPr>
          <p:cNvPr id="157" name="Straight Connector 12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DDAB818-02CF-E217-207D-0B753C776E71}"/>
              </a:ext>
            </a:extLst>
          </p:cNvPr>
          <p:cNvSpPr txBox="1"/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effectLst/>
              </a:rPr>
              <a:t>18 факультетов, 132 кафедры, 29 научно-образовательных центров, 45 научных подразделений, библиотека, издательство, спортивный комплекс, музей, медицинский центр, 14 общежитий.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effectLst/>
              </a:rPr>
              <a:t>Коллектив Университета - </a:t>
            </a:r>
            <a:r>
              <a:rPr lang="en-US" sz="1000">
                <a:solidFill>
                  <a:schemeClr val="bg1"/>
                </a:solidFill>
              </a:rPr>
              <a:t>40</a:t>
            </a:r>
            <a:r>
              <a:rPr lang="en-US" sz="1000">
                <a:solidFill>
                  <a:schemeClr val="bg1"/>
                </a:solidFill>
                <a:effectLst/>
              </a:rPr>
              <a:t> тысяч человек, в том числе 30,3 тысячи студентов и 9 тысяч сотрудников, среди них 17 академиков и членов-корреспондентов РАН, почти 600 докторов наук и 2 тысячи кандидатов наук.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effectLst/>
              </a:rPr>
              <a:t>Обучение ведется по 130 направлениям подготовки и 450 образовательным программам.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effectLst/>
              </a:rPr>
              <a:t>Бюджет Университета в 2022 году - 19,4 млрд. руб., в том числе объём НИОКР – 4,8 млрд. руб.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effectLst/>
              </a:rPr>
              <a:t>Общая площадь зданий МГТУ им. Н.Э. Баумана 623 тыс. кв.м</a:t>
            </a:r>
          </a:p>
        </p:txBody>
      </p:sp>
    </p:spTree>
    <p:extLst>
      <p:ext uri="{BB962C8B-B14F-4D97-AF65-F5344CB8AC3E}">
        <p14:creationId xmlns:p14="http://schemas.microsoft.com/office/powerpoint/2010/main" val="352278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43360" y="8709"/>
            <a:ext cx="548640" cy="396240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1800">
                <a:solidFill>
                  <a:srgbClr val="0070C0"/>
                </a:solidFill>
                <a:cs typeface="Times New Roman" pitchFamily="18" charset="0"/>
              </a:rPr>
              <a:pPr/>
              <a:t>20</a:t>
            </a:fld>
            <a:endParaRPr lang="ru-RU" sz="18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6" y="455023"/>
            <a:ext cx="6566263" cy="33386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34" y="1715969"/>
            <a:ext cx="6753225" cy="3274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57" y="455023"/>
            <a:ext cx="4529490" cy="55405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3" y="3254138"/>
            <a:ext cx="7036119" cy="3600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16" y="4704341"/>
            <a:ext cx="6203950" cy="203200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55172" y="4526698"/>
            <a:ext cx="10528663" cy="446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6000" b="1" kern="0" spc="-10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Оценка качества освоения результатов обучения</a:t>
            </a:r>
            <a:endParaRPr lang="en-US" sz="6000" b="1" kern="0" spc="-10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6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D98CAC-3EFF-4342-BD5A-6C0E8CAB4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400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659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БЛАГОДАРЮ  ЗА ВНИМАНИЕ!</a:t>
            </a:r>
            <a:br>
              <a:rPr lang="en-US" sz="62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62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719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9FA0939-9BA6-1955-4404-990187185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281578"/>
              </p:ext>
            </p:extLst>
          </p:nvPr>
        </p:nvGraphicFramePr>
        <p:xfrm>
          <a:off x="342900" y="1308976"/>
          <a:ext cx="11506200" cy="5347613"/>
        </p:xfrm>
        <a:graphic>
          <a:graphicData uri="http://schemas.openxmlformats.org/drawingml/2006/table">
            <a:tbl>
              <a:tblPr/>
              <a:tblGrid>
                <a:gridCol w="1323213">
                  <a:extLst>
                    <a:ext uri="{9D8B030D-6E8A-4147-A177-3AD203B41FA5}">
                      <a16:colId xmlns:a16="http://schemas.microsoft.com/office/drawing/2014/main" val="1736088630"/>
                    </a:ext>
                  </a:extLst>
                </a:gridCol>
                <a:gridCol w="10182987">
                  <a:extLst>
                    <a:ext uri="{9D8B030D-6E8A-4147-A177-3AD203B41FA5}">
                      <a16:colId xmlns:a16="http://schemas.microsoft.com/office/drawing/2014/main" val="1822931074"/>
                    </a:ext>
                  </a:extLst>
                </a:gridCol>
              </a:tblGrid>
              <a:tr h="53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- 1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решать задачи профессиональной деятельности, применяя методы моделирования, математического анализа, естественнонаучные и общеинженерные знания</a:t>
                      </a:r>
                    </a:p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1" i="0" u="sng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Индикатор "Знать" (2)</a:t>
                      </a:r>
                      <a:endParaRPr lang="ru-RU" sz="1600" b="0" i="0" dirty="0">
                        <a:effectLst/>
                        <a:latin typeface="+mn-lt"/>
                      </a:endParaRPr>
                    </a:p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1" i="0" u="sng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Индикатор "Уметь" (2)</a:t>
                      </a:r>
                      <a:endParaRPr lang="ru-RU" sz="1600" b="0" i="0" dirty="0">
                        <a:effectLst/>
                        <a:latin typeface="+mn-lt"/>
                      </a:endParaRPr>
                    </a:p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1" i="0" u="sng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Индикатор "Владеть" (2)</a:t>
                      </a:r>
                      <a:endParaRPr lang="ru-RU" sz="1600" b="0" i="0" dirty="0">
                        <a:effectLst/>
                        <a:latin typeface="+mn-lt"/>
                      </a:endParaRP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585915"/>
                  </a:ext>
                </a:extLst>
              </a:tr>
              <a:tr h="53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- 2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участвовать в проектировании технических объектов, систем и технологических процессов с учетом экономических, экологических и социальных ограничений и требований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293990"/>
                  </a:ext>
                </a:extLst>
              </a:tr>
              <a:tr h="377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- 3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участвовать в управлении профессиональной деятельностью, используя знания в области проектного менеджмента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69213"/>
                  </a:ext>
                </a:extLst>
              </a:tr>
              <a:tr h="45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- 4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проводить измерения и наблюдения в сфере профессиональной деятельности, обрабатывать и представлять экспериментальные данные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163618"/>
                  </a:ext>
                </a:extLst>
              </a:tr>
              <a:tr h="644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- 5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решать научно-исследовательские задачи при осуществлении профессиональной деятельности с применением современных информационных технологий и прикладных аппаратно-программных средств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989479"/>
                  </a:ext>
                </a:extLst>
              </a:tr>
              <a:tr h="492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- 6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принимать обоснованные технические решения в профессиональной деятельности, выбирать эффективные и безопасные технические средства и технологии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970707"/>
                  </a:ext>
                </a:extLst>
              </a:tr>
              <a:tr h="682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- 7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анализировать, составлять и применять техническую документацию, связанную с профессиональной деятельностью, в соответствии с действующими нормативными документами в соответствующей отрасли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534534"/>
                  </a:ext>
                </a:extLst>
              </a:tr>
              <a:tr h="45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ОПКС - 8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понимать принципы работы современных информационных технологий и использовать их для решения задач профессиональной деятельности </a:t>
                      </a:r>
                    </a:p>
                  </a:txBody>
                  <a:tcPr marL="5294" marR="5294" marT="5294" marB="529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836994"/>
                  </a:ext>
                </a:extLst>
              </a:tr>
            </a:tbl>
          </a:graphicData>
        </a:graphic>
      </p:graphicFrame>
      <p:pic>
        <p:nvPicPr>
          <p:cNvPr id="3073" name="Picture 1">
            <a:extLst>
              <a:ext uri="{FF2B5EF4-FFF2-40B4-BE49-F238E27FC236}">
                <a16:creationId xmlns:a16="http://schemas.microsoft.com/office/drawing/2014/main" id="{0E4A01AD-17CD-6A20-0CD6-6018BECC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A84DBBB-DF34-6EED-2EB6-74D90EEB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3EE7144F-AD49-732C-B250-34562D1E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FDB1A10-5BAA-36EB-E54F-0C8FF4BD1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3BEEE433-B9E2-0ED4-C692-8D70D526A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5C29BDF-EEC2-B860-6E02-C6CBEEC1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1996D831-64C9-54F1-EB5C-D094ECCF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0068D42-C6F8-448B-645D-6E6AEEC0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0FA7D1ED-5FCB-6ED9-9270-40CCAC53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9D447CB-05C8-EFC6-8355-B9898B87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id="{5174ACA2-C57C-FE77-193C-5AE22285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FD6A400-E259-A4A4-5F5F-7F6DA990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>
            <a:extLst>
              <a:ext uri="{FF2B5EF4-FFF2-40B4-BE49-F238E27FC236}">
                <a16:creationId xmlns:a16="http://schemas.microsoft.com/office/drawing/2014/main" id="{ECE691A8-7AF9-6396-4005-8A23EA3E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990EF43-810B-5C0C-6E94-4D160FD7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extLst>
              <a:ext uri="{FF2B5EF4-FFF2-40B4-BE49-F238E27FC236}">
                <a16:creationId xmlns:a16="http://schemas.microsoft.com/office/drawing/2014/main" id="{5846419A-A072-506E-BF53-721346F8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AEDE16EA-E121-3FD9-23A8-9C349696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>
            <a:extLst>
              <a:ext uri="{FF2B5EF4-FFF2-40B4-BE49-F238E27FC236}">
                <a16:creationId xmlns:a16="http://schemas.microsoft.com/office/drawing/2014/main" id="{350FDC85-974F-D19F-F14E-87FE55A4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FAABA0E4-D5A9-6D7A-AE71-94C8004B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0A352D40-299E-F5B1-C337-BDE9BCF1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C87B0625-E08F-7477-C4BC-50D0061B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5223A50C-6447-0729-5A4E-D31B9CBA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74638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C7592A-4874-483A-5E03-A9494149C724}"/>
              </a:ext>
            </a:extLst>
          </p:cNvPr>
          <p:cNvSpPr txBox="1"/>
          <p:nvPr/>
        </p:nvSpPr>
        <p:spPr>
          <a:xfrm>
            <a:off x="1160145" y="201411"/>
            <a:ext cx="1010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02060"/>
                </a:solidFill>
                <a:effectLst/>
                <a:latin typeface="+mn-lt"/>
              </a:rPr>
              <a:t>Общепрофессиональные компетенции собственные (ОПКС)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+mn-lt"/>
              </a:rPr>
              <a:t> 22.03.01 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+mn-lt"/>
              </a:rPr>
              <a:t> Материаловедение и технологии </a:t>
            </a:r>
            <a:r>
              <a:rPr lang="ru-RU" sz="2800" b="1" i="0" dirty="0" err="1">
                <a:solidFill>
                  <a:srgbClr val="002060"/>
                </a:solidFill>
                <a:effectLst/>
                <a:latin typeface="+mn-lt"/>
              </a:rPr>
              <a:t>материало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+mn-lt"/>
              </a:rPr>
              <a:t>в</a:t>
            </a:r>
            <a:endParaRPr lang="ru-RU" sz="2800" b="1" i="0" dirty="0">
              <a:solidFill>
                <a:srgbClr val="00206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44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D50FC3B4-FAFE-6225-8272-F28C0876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309" y="6625146"/>
            <a:ext cx="587990" cy="2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64C399D-55DB-4740-5539-24A49A9AE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087567"/>
              </p:ext>
            </p:extLst>
          </p:nvPr>
        </p:nvGraphicFramePr>
        <p:xfrm>
          <a:off x="529424" y="1382457"/>
          <a:ext cx="11231880" cy="5359116"/>
        </p:xfrm>
        <a:graphic>
          <a:graphicData uri="http://schemas.openxmlformats.org/drawingml/2006/table">
            <a:tbl>
              <a:tblPr/>
              <a:tblGrid>
                <a:gridCol w="11231880">
                  <a:extLst>
                    <a:ext uri="{9D8B030D-6E8A-4147-A177-3AD203B41FA5}">
                      <a16:colId xmlns:a16="http://schemas.microsoft.com/office/drawing/2014/main" val="2687786856"/>
                    </a:ext>
                  </a:extLst>
                </a:gridCol>
              </a:tblGrid>
              <a:tr h="4986354">
                <a:tc>
                  <a:txBody>
                    <a:bodyPr/>
                    <a:lstStyle/>
                    <a:p>
                      <a:pPr lvl="1" fontAlgn="ctr">
                        <a:spcBef>
                          <a:spcPts val="700"/>
                        </a:spcBef>
                      </a:pPr>
                      <a:r>
                        <a:rPr lang="ru-RU" sz="1600" b="1" i="0" u="sng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Индикатор "Знать" (2)</a:t>
                      </a:r>
                      <a:endParaRPr lang="ru-RU" sz="1600" b="0" i="0" dirty="0">
                        <a:effectLst/>
                        <a:latin typeface="+mn-lt"/>
                      </a:endParaRP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1" i="0" dirty="0">
                          <a:effectLst/>
                          <a:latin typeface="+mn-lt"/>
                        </a:rPr>
                        <a:t>З - 1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методы и технические средства математического моделирования, применяемые в научных исследованиях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1" i="0" dirty="0">
                          <a:effectLst/>
                          <a:latin typeface="+mn-lt"/>
                        </a:rPr>
                        <a:t>З - 2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основные понятия и подходы к использованию современных программных средств</a:t>
                      </a:r>
                    </a:p>
                    <a:p>
                      <a:pPr lvl="1" fontAlgn="ctr">
                        <a:spcBef>
                          <a:spcPts val="700"/>
                        </a:spcBef>
                      </a:pPr>
                      <a:r>
                        <a:rPr lang="ru-RU" sz="1600" b="1" i="0" u="sng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Индикатор "Уметь" (2)</a:t>
                      </a:r>
                      <a:endParaRPr lang="ru-RU" sz="1600" b="0" i="0" dirty="0">
                        <a:effectLst/>
                        <a:latin typeface="+mn-lt"/>
                      </a:endParaRP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1" i="0" dirty="0">
                          <a:effectLst/>
                          <a:latin typeface="+mn-lt"/>
                        </a:rPr>
                        <a:t>У - 1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анализировать профессиональную информацию, выделять в ней главное, структурировать, оформлять и представлять в виде библиографических и реферативных обзоров; выполнять численные оценки, используя математический аппарат и разрабатывать математические модели на основе естественнонаучных и общеинженерных знаний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1" i="0" dirty="0">
                          <a:effectLst/>
                          <a:latin typeface="+mn-lt"/>
                        </a:rPr>
                        <a:t>У - 2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применять математические методы при решении типовых профессиональных задач</a:t>
                      </a:r>
                    </a:p>
                    <a:p>
                      <a:pPr lvl="1" fontAlgn="ctr">
                        <a:spcBef>
                          <a:spcPts val="700"/>
                        </a:spcBef>
                      </a:pPr>
                      <a:r>
                        <a:rPr lang="ru-RU" sz="1600" b="1" i="0" u="sng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Индикатор "Владеть" (2)</a:t>
                      </a:r>
                      <a:endParaRPr lang="ru-RU" sz="1600" b="0" i="0" dirty="0">
                        <a:effectLst/>
                        <a:latin typeface="+mn-lt"/>
                      </a:endParaRP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1" i="0" dirty="0">
                          <a:effectLst/>
                          <a:latin typeface="+mn-lt"/>
                        </a:rPr>
                        <a:t>В - 1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навыками математического моделирования и работы с основными программными продуктами, навыками работы с источниками научно-технической информации, в том числе с поисковыми системами Интернет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1" i="0" dirty="0">
                          <a:effectLst/>
                          <a:latin typeface="+mn-lt"/>
                        </a:rPr>
                        <a:t>В - 2</a:t>
                      </a:r>
                    </a:p>
                    <a:p>
                      <a:pPr lvl="1" fontAlgn="ctr">
                        <a:spcBef>
                          <a:spcPts val="5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навыками проведения расчетов характеристик материалов и отдельных этапов технологических процессов</a:t>
                      </a:r>
                    </a:p>
                  </a:txBody>
                  <a:tcPr marL="15098" marR="15098" marT="15098" marB="150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6655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75EBA1-2D9E-C41B-A027-CD1A5686E176}"/>
              </a:ext>
            </a:extLst>
          </p:cNvPr>
          <p:cNvSpPr txBox="1"/>
          <p:nvPr/>
        </p:nvSpPr>
        <p:spPr>
          <a:xfrm>
            <a:off x="529424" y="66811"/>
            <a:ext cx="10937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ctr">
              <a:spcBef>
                <a:spcPts val="700"/>
              </a:spcBef>
            </a:pPr>
            <a:r>
              <a:rPr lang="ru-RU" sz="2400" b="1" i="0" dirty="0">
                <a:effectLst/>
                <a:latin typeface="+mn-lt"/>
              </a:rPr>
              <a:t>ОПКС-1 «Способен решать задачи профессиональной деятельности, применяя методы моделирования, математического анализа, естественнонаучные и общеинженерные знания»</a:t>
            </a:r>
          </a:p>
        </p:txBody>
      </p:sp>
    </p:spTree>
    <p:extLst>
      <p:ext uri="{BB962C8B-B14F-4D97-AF65-F5344CB8AC3E}">
        <p14:creationId xmlns:p14="http://schemas.microsoft.com/office/powerpoint/2010/main" val="214667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4F755-1EB0-3E6A-B329-20C4BD9D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6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Профессиональные компетенции, на примере </a:t>
            </a:r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22.03.01 </a:t>
            </a:r>
            <a:r>
              <a:rPr lang="ru-RU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 Материаловедение и технологии </a:t>
            </a:r>
            <a:r>
              <a:rPr lang="ru-RU" sz="3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материало</a:t>
            </a:r>
            <a:r>
              <a:rPr lang="en-US" sz="32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в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D4522F0-793B-8924-F473-974DAD289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1214"/>
              </p:ext>
            </p:extLst>
          </p:nvPr>
        </p:nvGraphicFramePr>
        <p:xfrm>
          <a:off x="594360" y="1779905"/>
          <a:ext cx="11216640" cy="4654196"/>
        </p:xfrm>
        <a:graphic>
          <a:graphicData uri="http://schemas.openxmlformats.org/drawingml/2006/table">
            <a:tbl>
              <a:tblPr/>
              <a:tblGrid>
                <a:gridCol w="1052588">
                  <a:extLst>
                    <a:ext uri="{9D8B030D-6E8A-4147-A177-3AD203B41FA5}">
                      <a16:colId xmlns:a16="http://schemas.microsoft.com/office/drawing/2014/main" val="1917059371"/>
                    </a:ext>
                  </a:extLst>
                </a:gridCol>
                <a:gridCol w="10164052">
                  <a:extLst>
                    <a:ext uri="{9D8B030D-6E8A-4147-A177-3AD203B41FA5}">
                      <a16:colId xmlns:a16="http://schemas.microsoft.com/office/drawing/2014/main" val="637121182"/>
                    </a:ext>
                  </a:extLst>
                </a:gridCol>
              </a:tblGrid>
              <a:tr h="2137443">
                <a:tc>
                  <a:txBody>
                    <a:bodyPr/>
                    <a:lstStyle/>
                    <a:p>
                      <a:pPr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ПКС - 1</a:t>
                      </a:r>
                    </a:p>
                  </a:txBody>
                  <a:tcPr marL="5309" marR="5309" marT="5309" marB="530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применять навыки использования принципов и методик комплексных исследований, испытаний и диагностики материалов</a:t>
                      </a:r>
                    </a:p>
                    <a:p>
                      <a:pPr fontAlgn="ctr"/>
                      <a:r>
                        <a:rPr lang="ru-RU" sz="1600" b="1" i="0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Профессиональный стандарт: 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26.001 Специалист по обеспечению комплексного контроля производства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материалов: ОТФ А Контроль соответствия сырья, полуфабрикатов и готовой продукции производства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 техническим условиям и стандартам. 26.004 Специалист по производству волокнистых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материалов: ТФ </a:t>
                      </a:r>
                      <a:r>
                        <a:rPr lang="en" sz="1600" b="0" i="0" dirty="0">
                          <a:effectLst/>
                          <a:latin typeface="+mn-lt"/>
                        </a:rPr>
                        <a:t>D/02.6 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Предупреждение брака на участке и повышение качества изделий. 26.006 Специалист по разработке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материалов: ОТФ А Лабораторно-аналитическое сопровождение разработки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материалов.</a:t>
                      </a:r>
                    </a:p>
                  </a:txBody>
                  <a:tcPr marL="5309" marR="5309" marT="5309" marB="530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69650"/>
                  </a:ext>
                </a:extLst>
              </a:tr>
              <a:tr h="2213894">
                <a:tc>
                  <a:txBody>
                    <a:bodyPr/>
                    <a:lstStyle/>
                    <a:p>
                      <a:pPr fontAlgn="ctr"/>
                      <a:r>
                        <a:rPr lang="ru-RU" sz="1600" b="1" i="0" dirty="0">
                          <a:effectLst/>
                          <a:latin typeface="+mn-lt"/>
                        </a:rPr>
                        <a:t>ПКС - 2</a:t>
                      </a:r>
                    </a:p>
                  </a:txBody>
                  <a:tcPr marL="5309" marR="5309" marT="5309" marB="530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700"/>
                        </a:spcBef>
                      </a:pPr>
                      <a:r>
                        <a:rPr lang="ru-RU" sz="1600" b="0" i="0" dirty="0">
                          <a:effectLst/>
                          <a:latin typeface="+mn-lt"/>
                        </a:rPr>
                        <a:t>Способен участвовать в разработке технологических процессов производства в том числе, по выбору материала, покрытий, обработки и модификации</a:t>
                      </a:r>
                    </a:p>
                    <a:p>
                      <a:pPr fontAlgn="ctr"/>
                      <a:r>
                        <a:rPr lang="ru-RU" sz="1600" b="1" i="0" dirty="0">
                          <a:solidFill>
                            <a:srgbClr val="3C90C8"/>
                          </a:solidFill>
                          <a:effectLst/>
                          <a:latin typeface="+mn-lt"/>
                        </a:rPr>
                        <a:t>Профессиональный стандарт: 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26.006 Специалист по разработке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материалов: ТФ А/03.6 Подбор технологических параметров процесса для производства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 с заданными свойствами. 26.001 Специалист по обеспечению комплексного контроля производства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материалов: ТФ В/03.6 Составление технических заданий на подготовку проектов технических стандартов производства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материалов. 26.006 Специалист по разработке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материалов: ОТФ В Научно-техническая разработка и методическое сопровождение в области создания </a:t>
                      </a:r>
                      <a:r>
                        <a:rPr lang="ru-RU" sz="1600" b="0" i="0" dirty="0" err="1">
                          <a:effectLst/>
                          <a:latin typeface="+mn-lt"/>
                        </a:rPr>
                        <a:t>наноструктурированных</a:t>
                      </a:r>
                      <a:r>
                        <a:rPr lang="ru-RU" sz="1600" b="0" i="0" dirty="0">
                          <a:effectLst/>
                          <a:latin typeface="+mn-lt"/>
                        </a:rPr>
                        <a:t> композиционных материалов.</a:t>
                      </a:r>
                    </a:p>
                  </a:txBody>
                  <a:tcPr marL="5309" marR="5309" marT="5309" marB="530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803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617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1902" y="275795"/>
            <a:ext cx="12150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/>
              <a:t>Образовательные стандарты МГТУ им. Н.Э. Баумана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106" y="1593859"/>
            <a:ext cx="5199711" cy="33081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004" y="3223663"/>
            <a:ext cx="2499038" cy="3328247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2" y="1200719"/>
            <a:ext cx="5938019" cy="4456562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9318171" y="4746171"/>
            <a:ext cx="1010196" cy="383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535852"/>
              </p:ext>
            </p:extLst>
          </p:nvPr>
        </p:nvGraphicFramePr>
        <p:xfrm>
          <a:off x="1258406" y="5394947"/>
          <a:ext cx="6498754" cy="1187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6" imgW="5918200" imgH="965200" progId="Excel.Sheet.12">
                  <p:embed/>
                </p:oleObj>
              </mc:Choice>
              <mc:Fallback>
                <p:oleObj name="Лист" r:id="rId6" imgW="5918200" imgH="965200" progId="Excel.Sheet.12">
                  <p:embed/>
                  <p:pic>
                    <p:nvPicPr>
                      <p:cNvPr id="19" name="Объект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8406" y="5394947"/>
                        <a:ext cx="6498754" cy="118725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320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5091"/>
            <a:ext cx="11993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Специальность 23.05.01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59281" y="1467660"/>
            <a:ext cx="321851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Виды профессиональной деятельности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79503" y="5892583"/>
            <a:ext cx="3703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Самостоятельно устанавливаемый </a:t>
            </a:r>
          </a:p>
          <a:p>
            <a:pPr algn="ctr"/>
            <a:r>
              <a:rPr lang="ru-RU" b="1" dirty="0"/>
              <a:t>образовательный стандарт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073" y="1483997"/>
            <a:ext cx="3080570" cy="4341845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 rot="16200000">
            <a:off x="5454886" y="2716204"/>
            <a:ext cx="466531" cy="864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49330" y="2411842"/>
            <a:ext cx="2810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научно-исследовательская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55420" y="2929111"/>
            <a:ext cx="27978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проектно-конструкторская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49329" y="3446380"/>
            <a:ext cx="36083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производственно-технологическая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49330" y="3963649"/>
            <a:ext cx="34533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организационно-управленческая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7841492" y="4480919"/>
            <a:ext cx="466531" cy="864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65497" y="5575016"/>
            <a:ext cx="321851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Компетенции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26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5780" y="366492"/>
            <a:ext cx="1114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Цифровое производство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" y="1508678"/>
            <a:ext cx="11384280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/>
              <a:t>Под </a:t>
            </a:r>
            <a:r>
              <a:rPr lang="ru-RU" sz="2000" b="1" dirty="0"/>
              <a:t>«цифровым производством» </a:t>
            </a:r>
            <a:r>
              <a:rPr lang="ru-RU" sz="2000" dirty="0"/>
              <a:t>понимается, прежде всего, использование технологий цифрового моделирования и проектирования как самих продуктов и изделий, так и производственных процессов </a:t>
            </a:r>
            <a:r>
              <a:rPr lang="ru-RU" sz="2000" b="1" dirty="0"/>
              <a:t>на всем протяжении жизненного цикла</a:t>
            </a:r>
            <a:r>
              <a:rPr lang="ru-RU" dirty="0"/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3" name="Picture 2" descr="http://www.tadviser.ru/images/thumb/2/26/%D0%A6%D0%B8%D1%84%D1%80%D0%BE%D0%B2%D0%BE%D0%B9_%D0%B4%D0%B2%D0%BE%D0%B9%D0%BD%D0%B8%D0%BA_%D1%81%D1%85%D0%B5%D0%BC%D0%B0.jpg/680px-%D0%A6%D0%B8%D1%84%D1%80%D0%BE%D0%B2%D0%BE%D0%B9_%D0%B4%D0%B2%D0%BE%D0%B9%D0%BD%D0%B8%D0%BA_%D1%81%D1%85%D0%B5%D0%BC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136" y="4205088"/>
            <a:ext cx="6477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3691" y="3026844"/>
            <a:ext cx="62584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/>
              <a:t>Цифровой двойник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26952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796209" y="2146853"/>
            <a:ext cx="6397555" cy="368892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864959" y="714572"/>
            <a:ext cx="8260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Жизненный цикл изделия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7FF7-A9B4-4F2D-9A00-659A0D360BC6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802596">
            <a:off x="4796832" y="2640469"/>
            <a:ext cx="2508548" cy="26373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7804" y="1956649"/>
            <a:ext cx="1772816" cy="41987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441515" y="2708365"/>
            <a:ext cx="1752248" cy="41987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953958" y="4245760"/>
            <a:ext cx="1772816" cy="634150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265394" y="2765304"/>
            <a:ext cx="1772816" cy="500411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99868" y="5200593"/>
            <a:ext cx="1772816" cy="42935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988586" y="3626831"/>
            <a:ext cx="1772816" cy="459978"/>
          </a:xfrm>
          <a:prstGeom prst="rect">
            <a:avLst/>
          </a:prstGeom>
          <a:solidFill>
            <a:schemeClr val="accent2">
              <a:alpha val="33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47951" y="1946761"/>
            <a:ext cx="1843374" cy="458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Маркетинг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19123" y="2678218"/>
            <a:ext cx="1843374" cy="458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Проектирование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18679" y="4237122"/>
            <a:ext cx="1843374" cy="651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Подготовка производства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99868" y="5184501"/>
            <a:ext cx="1843374" cy="651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Производство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28034" y="3556095"/>
            <a:ext cx="1843374" cy="651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Эксплуатация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230115" y="2701511"/>
            <a:ext cx="1843374" cy="651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Ремонт и обслуживание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51802" y="2013851"/>
            <a:ext cx="1843374" cy="501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Утилизация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27950" y="3409715"/>
            <a:ext cx="1843374" cy="458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Снабжение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14950" y="5563288"/>
            <a:ext cx="1843374" cy="458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Контроль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93693" y="5244491"/>
            <a:ext cx="1843374" cy="591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Упаковка и хранение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30115" y="4526123"/>
            <a:ext cx="1843374" cy="458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664664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6739</TotalTime>
  <Words>1345</Words>
  <Application>Microsoft Macintosh PowerPoint</Application>
  <PresentationFormat>Широкоэкранный</PresentationFormat>
  <Paragraphs>260</Paragraphs>
  <Slides>21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Тема Office</vt:lpstr>
      <vt:lpstr>Лист</vt:lpstr>
      <vt:lpstr>Особенности разработки и реализации образовательных программ на основе самостоятельно разработанных образовательных стандартов (опыт МГТУ им. Н.Э. Баумана) </vt:lpstr>
      <vt:lpstr>Презентация PowerPoint</vt:lpstr>
      <vt:lpstr>Презентация PowerPoint</vt:lpstr>
      <vt:lpstr>Презентация PowerPoint</vt:lpstr>
      <vt:lpstr>Профессиональные компетенции, на примере 22.03.01  Материаловедение и технологии материалов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«Электронный университет» МГТУ им. Н.Э. Баумана</vt:lpstr>
      <vt:lpstr>Подсистема «Библиотека дисциплин» - более 22 000 дисциплин</vt:lpstr>
      <vt:lpstr>Подсистема «Учебные планы»</vt:lpstr>
      <vt:lpstr>Модель образовательной программы</vt:lpstr>
      <vt:lpstr>Презентация PowerPoint</vt:lpstr>
      <vt:lpstr>Презентация PowerPoint</vt:lpstr>
      <vt:lpstr>Презентация PowerPoint</vt:lpstr>
      <vt:lpstr>БЛАГОДАРЮ  ЗА ВНИМАНИЕ! </vt:lpstr>
    </vt:vector>
  </TitlesOfParts>
  <Company>МГТУ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Александр Балдин</dc:creator>
  <cp:lastModifiedBy>boris Boris</cp:lastModifiedBy>
  <cp:revision>377</cp:revision>
  <dcterms:created xsi:type="dcterms:W3CDTF">2016-11-05T09:17:24Z</dcterms:created>
  <dcterms:modified xsi:type="dcterms:W3CDTF">2023-04-19T05:03:46Z</dcterms:modified>
</cp:coreProperties>
</file>