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72" r:id="rId2"/>
    <p:sldId id="370" r:id="rId3"/>
    <p:sldId id="379" r:id="rId4"/>
    <p:sldId id="375" r:id="rId5"/>
    <p:sldId id="376" r:id="rId6"/>
    <p:sldId id="378" r:id="rId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митрий Седнев" initials="ДС" lastIdx="12" clrIdx="0"/>
  <p:cmAuthor id="2" name="Кабаева Елена Владимировна" initials="КЕВ" lastIdx="1" clrIdx="1">
    <p:extLst>
      <p:ext uri="{19B8F6BF-5375-455C-9EA6-DF929625EA0E}">
        <p15:presenceInfo xmlns:p15="http://schemas.microsoft.com/office/powerpoint/2012/main" userId="S-1-5-21-507921405-1993962763-1957994488-1511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729"/>
    <a:srgbClr val="28BE46"/>
    <a:srgbClr val="FFFFFF"/>
    <a:srgbClr val="F5F5F5"/>
    <a:srgbClr val="F2FCF4"/>
    <a:srgbClr val="E0F8E5"/>
    <a:srgbClr val="393939"/>
    <a:srgbClr val="686868"/>
    <a:srgbClr val="A2A1A1"/>
    <a:srgbClr val="6C6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20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3" d="100"/>
          <a:sy n="113" d="100"/>
        </p:scale>
        <p:origin x="33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7" cy="498008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10" y="0"/>
            <a:ext cx="2945977" cy="498008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r">
              <a:defRPr sz="1200"/>
            </a:lvl1pPr>
          </a:lstStyle>
          <a:p>
            <a:fld id="{E2449973-B2ED-47F8-8A78-D28DB888792A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945977" cy="498008"/>
          </a:xfrm>
          <a:prstGeom prst="rect">
            <a:avLst/>
          </a:prstGeom>
        </p:spPr>
        <p:txBody>
          <a:bodyPr vert="horz" lIns="91769" tIns="45885" rIns="91769" bIns="458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110" y="9428630"/>
            <a:ext cx="2945977" cy="498008"/>
          </a:xfrm>
          <a:prstGeom prst="rect">
            <a:avLst/>
          </a:prstGeom>
        </p:spPr>
        <p:txBody>
          <a:bodyPr vert="horz" lIns="91769" tIns="45885" rIns="91769" bIns="45885" rtlCol="0" anchor="b"/>
          <a:lstStyle>
            <a:lvl1pPr algn="r">
              <a:defRPr sz="1200"/>
            </a:lvl1pPr>
          </a:lstStyle>
          <a:p>
            <a:fld id="{CF5FD72E-0A6E-4C0A-A8ED-F814144E9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5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7" cy="498008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110" y="0"/>
            <a:ext cx="2945977" cy="498008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r">
              <a:defRPr sz="1200"/>
            </a:lvl1pPr>
          </a:lstStyle>
          <a:p>
            <a:fld id="{B8DDC125-F1CB-421D-BF0C-479EBC807B8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9" tIns="45885" rIns="91769" bIns="4588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6" y="4777365"/>
            <a:ext cx="5437504" cy="3909042"/>
          </a:xfrm>
          <a:prstGeom prst="rect">
            <a:avLst/>
          </a:prstGeom>
        </p:spPr>
        <p:txBody>
          <a:bodyPr vert="horz" lIns="91769" tIns="45885" rIns="91769" bIns="4588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977" cy="498008"/>
          </a:xfrm>
          <a:prstGeom prst="rect">
            <a:avLst/>
          </a:prstGeom>
        </p:spPr>
        <p:txBody>
          <a:bodyPr vert="horz" lIns="91769" tIns="45885" rIns="91769" bIns="458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110" y="9428630"/>
            <a:ext cx="2945977" cy="498008"/>
          </a:xfrm>
          <a:prstGeom prst="rect">
            <a:avLst/>
          </a:prstGeom>
        </p:spPr>
        <p:txBody>
          <a:bodyPr vert="horz" lIns="91769" tIns="45885" rIns="91769" bIns="45885" rtlCol="0" anchor="b"/>
          <a:lstStyle>
            <a:lvl1pPr algn="r">
              <a:defRPr sz="1200"/>
            </a:lvl1pPr>
          </a:lstStyle>
          <a:p>
            <a:fld id="{951DB774-640C-411A-8718-DDB764B45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DB774-640C-411A-8718-DDB764B453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3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DB774-640C-411A-8718-DDB764B4530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21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DB774-640C-411A-8718-DDB764B453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099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DB774-640C-411A-8718-DDB764B453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92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0" y="-1"/>
            <a:ext cx="42037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970455" y="1894702"/>
            <a:ext cx="6760226" cy="2165607"/>
          </a:xfrm>
        </p:spPr>
        <p:txBody>
          <a:bodyPr anchor="b">
            <a:normAutofit/>
          </a:bodyPr>
          <a:lstStyle>
            <a:lvl1pPr algn="l">
              <a:defRPr sz="3400" cap="all" spc="300" baseline="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970454" y="4060310"/>
            <a:ext cx="6760226" cy="832965"/>
          </a:xfrm>
        </p:spPr>
        <p:txBody>
          <a:bodyPr/>
          <a:lstStyle>
            <a:lvl1pPr marL="0" indent="0" algn="l">
              <a:buNone/>
              <a:defRPr sz="2400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Дополнительное название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4233793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037704" y="4893275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5037138" y="6482492"/>
            <a:ext cx="1949450" cy="28901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4970590" y="4979008"/>
            <a:ext cx="4890102" cy="808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ФИО выступающего,</a:t>
            </a:r>
          </a:p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38" y="1199256"/>
            <a:ext cx="1946933" cy="5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бумаг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1" b="15745"/>
          <a:stretch/>
        </p:blipFill>
        <p:spPr>
          <a:xfrm>
            <a:off x="-12700" y="-1"/>
            <a:ext cx="122047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794934" y="3386239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32" y="1545491"/>
            <a:ext cx="6757088" cy="1472143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3124" y="3282805"/>
            <a:ext cx="8929127" cy="28941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873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873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17" y="562598"/>
            <a:ext cx="1946933" cy="500405"/>
          </a:xfrm>
          <a:prstGeom prst="rect">
            <a:avLst/>
          </a:prstGeom>
        </p:spPr>
      </p:pic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16.02.2023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0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28356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4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Только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4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983756" y="2951692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246438"/>
            <a:ext cx="7287244" cy="32532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1200" y="6499653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7" name="Дата 2"/>
          <p:cNvSpPr>
            <a:spLocks noGrp="1"/>
          </p:cNvSpPr>
          <p:nvPr>
            <p:ph type="dt" sz="half" idx="13"/>
          </p:nvPr>
        </p:nvSpPr>
        <p:spPr>
          <a:xfrm>
            <a:off x="149857" y="6499653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16.02.2023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24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спис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943070" y="6499653"/>
            <a:ext cx="1939182" cy="358347"/>
          </a:xfrm>
        </p:spPr>
        <p:txBody>
          <a:bodyPr/>
          <a:lstStyle/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0" y="-1"/>
            <a:ext cx="12192000" cy="2540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5527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9997"/>
            <a:ext cx="8432800" cy="1579005"/>
          </a:xfrm>
        </p:spPr>
        <p:txBody>
          <a:bodyPr>
            <a:normAutofit/>
          </a:bodyPr>
          <a:lstStyle>
            <a:lvl1pPr>
              <a:defRPr sz="32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1983756" y="3827633"/>
            <a:ext cx="4754795" cy="26720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62763" y="3827558"/>
            <a:ext cx="4785540" cy="267166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983756" y="3742113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983756" y="2959147"/>
            <a:ext cx="5108575" cy="436563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83756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Дата 2"/>
          <p:cNvSpPr>
            <a:spLocks noGrp="1"/>
          </p:cNvSpPr>
          <p:nvPr>
            <p:ph type="dt" sz="half" idx="15"/>
          </p:nvPr>
        </p:nvSpPr>
        <p:spPr>
          <a:xfrm>
            <a:off x="254499" y="6492874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16.02.2023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09979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оп.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5521" b="15899"/>
          <a:stretch/>
        </p:blipFill>
        <p:spPr>
          <a:xfrm>
            <a:off x="-1" y="-1"/>
            <a:ext cx="4942703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4983892" cy="6863071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99" y="680908"/>
            <a:ext cx="4061942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35612" y="6450227"/>
            <a:ext cx="4324825" cy="32951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086680" y="6450227"/>
            <a:ext cx="1795572" cy="329514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34658" y="2199349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535613" y="2085975"/>
            <a:ext cx="6088062" cy="4270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 hasCustomPrompt="1"/>
          </p:nvPr>
        </p:nvSpPr>
        <p:spPr>
          <a:xfrm>
            <a:off x="1655763" y="2085975"/>
            <a:ext cx="2990850" cy="4270375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829296"/>
            <a:ext cx="1946933" cy="500405"/>
          </a:xfrm>
          <a:prstGeom prst="rect">
            <a:avLst/>
          </a:prstGeom>
        </p:spPr>
      </p:pic>
      <p:sp>
        <p:nvSpPr>
          <p:cNvPr id="14" name="Дата 2"/>
          <p:cNvSpPr>
            <a:spLocks noGrp="1"/>
          </p:cNvSpPr>
          <p:nvPr>
            <p:ph type="dt" sz="half" idx="10"/>
          </p:nvPr>
        </p:nvSpPr>
        <p:spPr>
          <a:xfrm>
            <a:off x="1655763" y="645349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16.02.2023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2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 бумаг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511" y="755267"/>
            <a:ext cx="1150741" cy="2677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9" t="-1" b="15745"/>
          <a:stretch/>
        </p:blipFill>
        <p:spPr>
          <a:xfrm>
            <a:off x="4597400" y="-1"/>
            <a:ext cx="7594600" cy="6858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4597400" y="0"/>
            <a:ext cx="75946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128656" y="1854714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8656" y="197708"/>
            <a:ext cx="5131694" cy="1627916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656" y="2203955"/>
            <a:ext cx="6585470" cy="397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28656" y="6440684"/>
            <a:ext cx="4882610" cy="33905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11266" y="6440684"/>
            <a:ext cx="1870986" cy="339057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209924" y="6438730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16.02.2023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7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Узк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92"/>
          <a:stretch/>
        </p:blipFill>
        <p:spPr>
          <a:xfrm>
            <a:off x="0" y="-1"/>
            <a:ext cx="12192000" cy="1416909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147457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199" y="1728062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96674"/>
            <a:ext cx="8462319" cy="823785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44052" cy="454720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3049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30492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98" y="558363"/>
            <a:ext cx="1946933" cy="500405"/>
          </a:xfrm>
          <a:prstGeom prst="rect">
            <a:avLst/>
          </a:prstGeom>
        </p:spPr>
      </p:pic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>
          <a:xfrm>
            <a:off x="838199" y="6430492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16.02.2023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7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Безбумаж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59529" cy="1048039"/>
          </a:xfrm>
        </p:spPr>
        <p:txBody>
          <a:bodyPr>
            <a:normAutofit/>
          </a:bodyPr>
          <a:lstStyle>
            <a:lvl1pPr>
              <a:defRPr sz="3400" cap="all" baseline="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680711"/>
            <a:ext cx="1621902" cy="4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на б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5674"/>
          <a:stretch/>
        </p:blipFill>
        <p:spPr>
          <a:xfrm>
            <a:off x="0" y="-1"/>
            <a:ext cx="12192000" cy="2794001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12192000" cy="28829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971854" y="1046344"/>
            <a:ext cx="876530" cy="85520"/>
          </a:xfrm>
          <a:prstGeom prst="rect">
            <a:avLst/>
          </a:prstGeom>
          <a:solidFill>
            <a:srgbClr val="76B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2140550" y="2698275"/>
            <a:ext cx="4398550" cy="1048039"/>
          </a:xfrm>
        </p:spPr>
        <p:txBody>
          <a:bodyPr>
            <a:normAutofit/>
          </a:bodyPr>
          <a:lstStyle>
            <a:lvl1pPr>
              <a:defRPr sz="35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6394" y="1491963"/>
            <a:ext cx="5925858" cy="468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455206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455206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56301" y="936625"/>
            <a:ext cx="4695224" cy="338138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Дополнительная информация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350" y="430860"/>
            <a:ext cx="1621902" cy="416865"/>
          </a:xfrm>
          <a:prstGeom prst="rect">
            <a:avLst/>
          </a:prstGeom>
        </p:spPr>
      </p:pic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266485" y="6455206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16.02.2023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83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94"/>
          <a:stretch/>
        </p:blipFill>
        <p:spPr>
          <a:xfrm>
            <a:off x="-6350" y="4562475"/>
            <a:ext cx="12192000" cy="2295525"/>
          </a:xfrm>
          <a:prstGeom prst="rect">
            <a:avLst/>
          </a:prstGeom>
        </p:spPr>
      </p:pic>
      <p:sp>
        <p:nvSpPr>
          <p:cNvPr id="14" name="Прямоугольник 13"/>
          <p:cNvSpPr/>
          <p:nvPr userDrawn="1"/>
        </p:nvSpPr>
        <p:spPr>
          <a:xfrm>
            <a:off x="-6350" y="4562474"/>
            <a:ext cx="12192000" cy="229552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390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1D432A-D135-4954-8559-2B6A9DE81B6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517" y="562598"/>
            <a:ext cx="1946933" cy="500405"/>
          </a:xfrm>
          <a:prstGeom prst="rect">
            <a:avLst/>
          </a:prstGeom>
        </p:spPr>
      </p:pic>
      <p:sp>
        <p:nvSpPr>
          <p:cNvPr id="10" name="Дата 2"/>
          <p:cNvSpPr>
            <a:spLocks noGrp="1"/>
          </p:cNvSpPr>
          <p:nvPr>
            <p:ph type="dt" sz="half" idx="10"/>
          </p:nvPr>
        </p:nvSpPr>
        <p:spPr>
          <a:xfrm>
            <a:off x="831850" y="6356349"/>
            <a:ext cx="149530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B346DA7-549E-4F58-939F-F8EB4345D5C7}" type="datetimeFigureOut">
              <a:rPr lang="ru-RU" smtClean="0"/>
              <a:pPr/>
              <a:t>16.02.2023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5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488" cy="1048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40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</a:t>
            </a:r>
          </a:p>
          <a:p>
            <a:pPr lvl="4"/>
            <a:r>
              <a:rPr lang="ru-RU" dirty="0"/>
              <a:t>Пятый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1880" y="6455135"/>
            <a:ext cx="1980371" cy="268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EAEAE"/>
                </a:solidFill>
              </a:defRPr>
            </a:lvl1pPr>
          </a:lstStyle>
          <a:p>
            <a:fld id="{751D432A-D135-4954-8559-2B6A9DE81B6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6" r:id="rId6"/>
    <p:sldLayoutId id="2147483665" r:id="rId7"/>
    <p:sldLayoutId id="2147483650" r:id="rId8"/>
    <p:sldLayoutId id="2147483651" r:id="rId9"/>
    <p:sldLayoutId id="2147483664" r:id="rId10"/>
    <p:sldLayoutId id="2147483654" r:id="rId11"/>
    <p:sldLayoutId id="2147483655" r:id="rId12"/>
    <p:sldLayoutId id="21474836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 cap="all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kabaeva@tpu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rtal.tpu.ru/portal/page/portal/ni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.me/+h6j--G5Q1TcwN2My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nio.tpu.ru/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hyperlink" Target="https://t.me/+h6j--G5Q1TcwN2My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7363" y="2192432"/>
            <a:ext cx="7200900" cy="2222254"/>
          </a:xfrm>
        </p:spPr>
        <p:txBody>
          <a:bodyPr>
            <a:noAutofit/>
          </a:bodyPr>
          <a:lstStyle/>
          <a:p>
            <a:r>
              <a:rPr lang="ru-RU" sz="2800" dirty="0" smtClean="0"/>
              <a:t>«</a:t>
            </a:r>
            <a:r>
              <a:rPr lang="ru-RU" sz="2800" dirty="0"/>
              <a:t>Ценностная модель подготовки инженера. Аспекты социально-гуманитарной подготовки</a:t>
            </a:r>
            <a:r>
              <a:rPr lang="ru-RU" sz="2800" dirty="0" smtClean="0"/>
              <a:t>»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8425761" y="4931769"/>
            <a:ext cx="3503741" cy="28901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Формат проведения - удаленно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5037138" y="5301421"/>
            <a:ext cx="6625665" cy="93134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Кабаева Елена Владимировна,</a:t>
            </a:r>
          </a:p>
          <a:p>
            <a:r>
              <a:rPr lang="ru-RU" dirty="0"/>
              <a:t>з</a:t>
            </a:r>
            <a:r>
              <a:rPr lang="ru-RU" dirty="0" smtClean="0"/>
              <a:t>аместитель проректора по образовательной деятельности ТПУ </a:t>
            </a:r>
          </a:p>
          <a:p>
            <a:r>
              <a:rPr lang="en-US" dirty="0" smtClean="0">
                <a:hlinkClick r:id="rId2"/>
              </a:rPr>
              <a:t>kabaeva@tpu.ru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+7 903 729 6434</a:t>
            </a:r>
          </a:p>
          <a:p>
            <a:r>
              <a:rPr lang="ru-RU" dirty="0"/>
              <a:t>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92872" y="4336826"/>
            <a:ext cx="7449618" cy="4177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 cap="all" spc="3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ru-RU" sz="1100" b="0" dirty="0" smtClean="0"/>
              <a:t>БРИФ-</a:t>
            </a:r>
            <a:r>
              <a:rPr lang="ru-RU" sz="1100" b="0" dirty="0" err="1" smtClean="0"/>
              <a:t>СЕССИя</a:t>
            </a:r>
            <a:r>
              <a:rPr lang="ru-RU" sz="1100" b="0" dirty="0" smtClean="0"/>
              <a:t> </a:t>
            </a:r>
            <a:r>
              <a:rPr lang="ru-RU" sz="1100" b="0" dirty="0" err="1" smtClean="0"/>
              <a:t>Консорциума«Новое</a:t>
            </a:r>
            <a:r>
              <a:rPr lang="ru-RU" sz="1100" b="0" dirty="0" smtClean="0"/>
              <a:t> инженерное образование»</a:t>
            </a:r>
            <a:endParaRPr lang="ru-RU" sz="9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2663" y="3841522"/>
            <a:ext cx="3485952" cy="23912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 cap="all" spc="3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ru-RU" sz="1800" dirty="0" smtClean="0"/>
              <a:t>План</a:t>
            </a:r>
            <a:r>
              <a:rPr lang="ru-RU" sz="1800" b="0" dirty="0" smtClean="0"/>
              <a:t>:</a:t>
            </a:r>
          </a:p>
          <a:p>
            <a:pPr marL="342900" indent="-342900">
              <a:buAutoNum type="arabicPeriod"/>
            </a:pPr>
            <a:r>
              <a:rPr lang="ru-RU" sz="1800" b="0" cap="none" dirty="0" smtClean="0"/>
              <a:t>Выступления участников. (</a:t>
            </a:r>
            <a:r>
              <a:rPr lang="en-US" sz="1800" b="0" cap="none" dirty="0" smtClean="0"/>
              <a:t>~1,5</a:t>
            </a:r>
            <a:r>
              <a:rPr lang="ru-RU" sz="1800" b="0" cap="none" dirty="0" smtClean="0"/>
              <a:t>ч)</a:t>
            </a:r>
          </a:p>
          <a:p>
            <a:pPr marL="342900" indent="-342900">
              <a:buAutoNum type="arabicPeriod"/>
            </a:pPr>
            <a:r>
              <a:rPr lang="ru-RU" sz="1800" b="0" cap="none" dirty="0" smtClean="0"/>
              <a:t>Секции </a:t>
            </a:r>
            <a:r>
              <a:rPr lang="ru-RU" sz="1800" b="0" cap="none" dirty="0"/>
              <a:t>Консорциума.</a:t>
            </a:r>
          </a:p>
          <a:p>
            <a:pPr marL="342900" indent="-342900">
              <a:buAutoNum type="arabicPeriod"/>
            </a:pPr>
            <a:r>
              <a:rPr lang="ru-RU" sz="1800" b="0" cap="none" dirty="0"/>
              <a:t>Анонс мероприятий Консорциума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363" y="483669"/>
            <a:ext cx="3979022" cy="1577744"/>
          </a:xfrm>
          <a:prstGeom prst="rect">
            <a:avLst/>
          </a:prstGeom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5037138" y="6313403"/>
            <a:ext cx="1949450" cy="2890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16</a:t>
            </a:r>
            <a:r>
              <a:rPr lang="en-US" dirty="0" smtClean="0"/>
              <a:t>.</a:t>
            </a:r>
            <a:r>
              <a:rPr lang="ru-RU" dirty="0" smtClean="0"/>
              <a:t>02</a:t>
            </a:r>
            <a:r>
              <a:rPr lang="en-US" dirty="0" smtClean="0"/>
              <a:t>.202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8556385" y="483669"/>
            <a:ext cx="3106417" cy="812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hlinkClick r:id="rId4"/>
              </a:rPr>
              <a:t>https://portal.tpu.ru/portal/page/portal/nio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hlinkClick r:id="rId4"/>
              </a:rPr>
              <a:t>/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370693">
            <a:off x="8705467" y="1278631"/>
            <a:ext cx="2904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E-mail: open-edu@tpu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9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764932" y="3395896"/>
            <a:ext cx="10585939" cy="299538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4 Quarters Roadmap Template"/>
          <p:cNvSpPr txBox="1"/>
          <p:nvPr/>
        </p:nvSpPr>
        <p:spPr>
          <a:xfrm rot="10800000" flipV="1">
            <a:off x="175847" y="112694"/>
            <a:ext cx="864503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defRPr sz="60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ru-RU" sz="2400" b="1" dirty="0" smtClean="0">
                <a:solidFill>
                  <a:schemeClr val="tx1"/>
                </a:solidFill>
              </a:rPr>
              <a:t>Ценностная модель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подготовки инженера.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Аспекты социально-гуманитарной подготовки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75847" y="1585800"/>
            <a:ext cx="11895991" cy="49909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</a:rPr>
              <a:t>«Инженер </a:t>
            </a:r>
            <a:r>
              <a:rPr lang="ru-RU" sz="1200" b="1" dirty="0">
                <a:solidFill>
                  <a:schemeClr val="tx1"/>
                </a:solidFill>
              </a:rPr>
              <a:t>сегодня </a:t>
            </a:r>
            <a:r>
              <a:rPr lang="ru-RU" sz="1200" b="1" dirty="0" smtClean="0">
                <a:solidFill>
                  <a:schemeClr val="tx1"/>
                </a:solidFill>
              </a:rPr>
              <a:t>- </a:t>
            </a:r>
            <a:r>
              <a:rPr lang="ru-RU" sz="1200" b="1" dirty="0">
                <a:solidFill>
                  <a:schemeClr val="tx1"/>
                </a:solidFill>
              </a:rPr>
              <a:t>это не только про знания и навыки, и даже не только про компетенции и подготовку. Это про мышление, способность создавать и брать на себя ответственность за реальность, которую он или она </a:t>
            </a:r>
            <a:r>
              <a:rPr lang="ru-RU" sz="1200" b="1" dirty="0" smtClean="0">
                <a:solidFill>
                  <a:schemeClr val="tx1"/>
                </a:solidFill>
              </a:rPr>
              <a:t>меняет» (Седнев Д.А., ректор ТПУ)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4884" y="3875037"/>
            <a:ext cx="99408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/>
              <a:t>Нужны ли гуманитарные дисциплины. Как сформировать отношение что нет не серьёзных дисциплин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Университет </a:t>
            </a:r>
            <a:r>
              <a:rPr lang="ru-RU" sz="1200" dirty="0"/>
              <a:t>это место для мышления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/>
              <a:t>Как мышление связано с дисциплинам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/>
              <a:t>Университет представляет разные </a:t>
            </a:r>
            <a:r>
              <a:rPr lang="ru-RU" sz="1200" dirty="0" smtClean="0"/>
              <a:t>системы </a:t>
            </a:r>
            <a:r>
              <a:rPr lang="ru-RU" sz="1200" dirty="0"/>
              <a:t>знаний и студент может определиться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Воспитательный </a:t>
            </a:r>
            <a:r>
              <a:rPr lang="ru-RU" sz="1200" dirty="0"/>
              <a:t>потенциал </a:t>
            </a:r>
            <a:r>
              <a:rPr lang="ru-RU" sz="1200" dirty="0" smtClean="0"/>
              <a:t>социально-гуманитарных дисциплин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Содержательно-технологическая </a:t>
            </a:r>
            <a:r>
              <a:rPr lang="ru-RU" sz="1200" dirty="0"/>
              <a:t>взаимосвязь предметов гуманитарного и естественно-научного </a:t>
            </a:r>
            <a:r>
              <a:rPr lang="ru-RU" sz="1200" dirty="0" smtClean="0"/>
              <a:t>цикла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Дифференциация </a:t>
            </a:r>
            <a:r>
              <a:rPr lang="ru-RU" sz="1200" dirty="0"/>
              <a:t>и персонализация в </a:t>
            </a:r>
            <a:r>
              <a:rPr lang="ru-RU" sz="1200" dirty="0" smtClean="0"/>
              <a:t>социально-гуманитарных дисциплинах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Преподаватель социально-гуманитарных </a:t>
            </a:r>
            <a:r>
              <a:rPr lang="ru-RU" sz="1200" dirty="0"/>
              <a:t>дисциплин в техническом университете, портрет </a:t>
            </a:r>
            <a:endParaRPr lang="ru-RU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/>
              <a:t>Пути </a:t>
            </a:r>
            <a:r>
              <a:rPr lang="ru-RU" sz="1200" dirty="0"/>
              <a:t>дальнейшего развития </a:t>
            </a:r>
            <a:r>
              <a:rPr lang="ru-RU" sz="1200" dirty="0" smtClean="0"/>
              <a:t>социально-гуманитарного цикла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4932" y="2490373"/>
            <a:ext cx="10585940" cy="821529"/>
          </a:xfrm>
          <a:prstGeom prst="roundRect">
            <a:avLst>
              <a:gd name="adj" fmla="val 2479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Проблематика социально-гуманитарной подготовки инженерного образования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830" y="77957"/>
            <a:ext cx="2960077" cy="117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Выступления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ru-RU" dirty="0" smtClean="0"/>
              <a:t>Трансформация модели социально-гуманитарной подготовки инженера. Подходы Томского </a:t>
            </a:r>
            <a:r>
              <a:rPr lang="ru-RU" dirty="0" err="1" smtClean="0"/>
              <a:t>Политеха</a:t>
            </a:r>
            <a:r>
              <a:rPr lang="ru-RU" dirty="0" smtClean="0"/>
              <a:t>. Лукьянова Наталия Александровна, </a:t>
            </a:r>
            <a:r>
              <a:rPr lang="ru-RU" dirty="0" err="1" smtClean="0"/>
              <a:t>и.о</a:t>
            </a:r>
            <a:r>
              <a:rPr lang="ru-RU" dirty="0" smtClean="0"/>
              <a:t>. директора школы базовой инженерной подготовки, доктор философских наук.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Технология обучения иностранному языку студентов технических университетов. Васильченко Нина Владимировна, заместитель заведующего лабораторией теоретической педагогики и философии образования, Институт развития стратегий образования, кандидат педагогических наук.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Экспертный комментарий ИОТ-Консорциума. Музыка Павел Александрович, Генеральный директор.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86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35" y="1418152"/>
            <a:ext cx="10577912" cy="1345292"/>
          </a:xfrm>
          <a:prstGeom prst="rect">
            <a:avLst/>
          </a:prstGeom>
        </p:spPr>
      </p:pic>
      <p:sp>
        <p:nvSpPr>
          <p:cNvPr id="27" name="4 Quarters Roadmap Template"/>
          <p:cNvSpPr txBox="1"/>
          <p:nvPr/>
        </p:nvSpPr>
        <p:spPr>
          <a:xfrm rot="10800000" flipV="1">
            <a:off x="86545" y="0"/>
            <a:ext cx="8830081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defRPr sz="60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ru-RU" sz="2800" b="1" dirty="0" smtClean="0">
                <a:solidFill>
                  <a:schemeClr val="tx1"/>
                </a:solidFill>
              </a:rPr>
              <a:t>Консорциум </a:t>
            </a:r>
          </a:p>
          <a:p>
            <a:r>
              <a:rPr lang="ru-RU" sz="2800" b="1" dirty="0" smtClean="0">
                <a:solidFill>
                  <a:schemeClr val="tx1"/>
                </a:solidFill>
              </a:rPr>
              <a:t>«Новое инженерное образование»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6" name="4 Quarters Roadmap Template"/>
          <p:cNvSpPr txBox="1"/>
          <p:nvPr/>
        </p:nvSpPr>
        <p:spPr>
          <a:xfrm rot="10800000" flipV="1">
            <a:off x="157698" y="927074"/>
            <a:ext cx="4150533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defRPr sz="60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ru-RU" sz="2000" b="1" dirty="0" smtClean="0">
                <a:solidFill>
                  <a:srgbClr val="28BE46"/>
                </a:solidFill>
              </a:rPr>
              <a:t>18 университетов РФ</a:t>
            </a:r>
            <a:endParaRPr lang="ru-RU" sz="2000" b="1" dirty="0">
              <a:solidFill>
                <a:srgbClr val="28BE46"/>
              </a:solidFill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889146" y="3571218"/>
            <a:ext cx="2198077" cy="64880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" lvl="0">
              <a:buSzPts val="1200"/>
            </a:pPr>
            <a:r>
              <a:rPr lang="ru-RU" sz="1100" dirty="0">
                <a:solidFill>
                  <a:schemeClr val="tx1"/>
                </a:solidFill>
              </a:rPr>
              <a:t>о</a:t>
            </a:r>
            <a:r>
              <a:rPr lang="ru-RU" sz="1100" dirty="0" smtClean="0">
                <a:solidFill>
                  <a:schemeClr val="tx1"/>
                </a:solidFill>
              </a:rPr>
              <a:t>бмен практиками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3899105" y="5362406"/>
            <a:ext cx="2198077" cy="81853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" lvl="0">
              <a:buSzPts val="1200"/>
            </a:pPr>
            <a:r>
              <a:rPr lang="ru-RU" sz="1100" dirty="0">
                <a:solidFill>
                  <a:schemeClr val="tx1"/>
                </a:solidFill>
              </a:rPr>
              <a:t>в</a:t>
            </a:r>
            <a:r>
              <a:rPr lang="ru-RU" sz="1100" dirty="0" smtClean="0">
                <a:solidFill>
                  <a:schemeClr val="tx1"/>
                </a:solidFill>
              </a:rPr>
              <a:t>ерификация новых моделей инженерного образования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3889147" y="4378047"/>
            <a:ext cx="2198077" cy="82633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" lvl="0">
              <a:buSzPts val="1200"/>
            </a:pPr>
            <a:r>
              <a:rPr lang="ru-RU" sz="1100" dirty="0">
                <a:solidFill>
                  <a:schemeClr val="tx1"/>
                </a:solidFill>
              </a:rPr>
              <a:t>и</a:t>
            </a:r>
            <a:r>
              <a:rPr lang="ru-RU" sz="1100" dirty="0" smtClean="0">
                <a:solidFill>
                  <a:schemeClr val="tx1"/>
                </a:solidFill>
              </a:rPr>
              <a:t>зменения глобальной повестки в инженерном образовании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27538" y="3571218"/>
            <a:ext cx="2839916" cy="261377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" lvl="0">
              <a:buSzPts val="1200"/>
            </a:pPr>
            <a:r>
              <a:rPr lang="ru-RU" sz="1100" dirty="0">
                <a:solidFill>
                  <a:schemeClr val="tx1"/>
                </a:solidFill>
              </a:rPr>
              <a:t>сформировать среду образовательных инноваций посредством генерирования новых моделей инженерного образования, разработки научно-методических основ образовательных инициатив, опережающих трансформаций внутренней среды университета, а также обмена лучшими практиками между университетами России в целях проактивной подготовки инженеров будущего</a:t>
            </a: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27538" y="2763444"/>
            <a:ext cx="2839916" cy="64274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Цель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1" name="1 Quarter"/>
          <p:cNvSpPr txBox="1"/>
          <p:nvPr/>
        </p:nvSpPr>
        <p:spPr>
          <a:xfrm>
            <a:off x="6899311" y="2891505"/>
            <a:ext cx="403462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ru-RU" sz="1400" b="1" dirty="0" smtClean="0">
                <a:solidFill>
                  <a:schemeClr val="tx1"/>
                </a:solidFill>
              </a:rPr>
              <a:t>Сайт Консорциума:</a:t>
            </a:r>
            <a:endParaRPr lang="en-US" sz="1400" b="1" dirty="0" smtClean="0">
              <a:solidFill>
                <a:schemeClr val="tx1"/>
              </a:solidFill>
            </a:endParaRPr>
          </a:p>
          <a:p>
            <a:r>
              <a:rPr lang="en-US" sz="1400" b="1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n-US" sz="1400" b="1" dirty="0">
                <a:solidFill>
                  <a:schemeClr val="tx1"/>
                </a:solidFill>
                <a:hlinkClick r:id="rId4"/>
              </a:rPr>
              <a:t>://nio.tpu.ru</a:t>
            </a:r>
            <a:r>
              <a:rPr lang="en-US" sz="1400" b="1" dirty="0" smtClean="0">
                <a:solidFill>
                  <a:schemeClr val="tx1"/>
                </a:solidFill>
                <a:hlinkClick r:id="rId4"/>
              </a:rPr>
              <a:t>/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942" y="3588291"/>
            <a:ext cx="391782" cy="391782"/>
          </a:xfrm>
          <a:prstGeom prst="rect">
            <a:avLst/>
          </a:prstGeom>
        </p:spPr>
      </p:pic>
      <p:sp>
        <p:nvSpPr>
          <p:cNvPr id="93" name="1 Quarter"/>
          <p:cNvSpPr txBox="1"/>
          <p:nvPr/>
        </p:nvSpPr>
        <p:spPr>
          <a:xfrm>
            <a:off x="7384602" y="3532656"/>
            <a:ext cx="3201492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ru-RU" sz="1400" b="1" dirty="0" smtClean="0">
                <a:solidFill>
                  <a:schemeClr val="tx1"/>
                </a:solidFill>
              </a:rPr>
              <a:t>Телеграм-чат: </a:t>
            </a:r>
          </a:p>
          <a:p>
            <a:r>
              <a:rPr lang="ru-RU" sz="1200" dirty="0" smtClean="0">
                <a:hlinkClick r:id="rId6"/>
              </a:rPr>
              <a:t>https</a:t>
            </a:r>
            <a:r>
              <a:rPr lang="ru-RU" sz="1200" dirty="0">
                <a:hlinkClick r:id="rId6"/>
              </a:rPr>
              <a:t>://t.me/+h6j--G5Q1TcwN2My</a:t>
            </a:r>
            <a:endParaRPr lang="ru-RU" sz="1200" dirty="0"/>
          </a:p>
          <a:p>
            <a:endParaRPr lang="ru-RU" sz="12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08" y="4084067"/>
            <a:ext cx="1143160" cy="121937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3889148" y="2763444"/>
            <a:ext cx="2198076" cy="64274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Задачи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7914" y="77957"/>
            <a:ext cx="2820993" cy="11185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04" y="5374248"/>
            <a:ext cx="411698" cy="473975"/>
          </a:xfrm>
          <a:prstGeom prst="rect">
            <a:avLst/>
          </a:prstGeom>
        </p:spPr>
      </p:pic>
      <p:sp>
        <p:nvSpPr>
          <p:cNvPr id="21" name="1 Quarter"/>
          <p:cNvSpPr txBox="1"/>
          <p:nvPr/>
        </p:nvSpPr>
        <p:spPr>
          <a:xfrm>
            <a:off x="7384602" y="5303437"/>
            <a:ext cx="4876557" cy="14721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ru-RU" sz="1400" b="1" dirty="0" smtClean="0">
                <a:solidFill>
                  <a:schemeClr val="tx1"/>
                </a:solidFill>
              </a:rPr>
              <a:t>Контакты:</a:t>
            </a:r>
          </a:p>
          <a:p>
            <a:endParaRPr lang="ru-RU" sz="3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Ли Юлия Владимировна</a:t>
            </a:r>
            <a:r>
              <a:rPr lang="ru-RU" sz="1200" b="1" dirty="0">
                <a:solidFill>
                  <a:schemeClr val="tx1"/>
                </a:solidFill>
              </a:rPr>
              <a:t> </a:t>
            </a:r>
          </a:p>
          <a:p>
            <a:r>
              <a:rPr lang="ru-RU" sz="1200" dirty="0">
                <a:solidFill>
                  <a:schemeClr val="tx1"/>
                </a:solidFill>
              </a:rPr>
              <a:t>+</a:t>
            </a:r>
            <a:r>
              <a:rPr lang="ru-RU" sz="1200" dirty="0" smtClean="0">
                <a:solidFill>
                  <a:schemeClr val="tx1"/>
                </a:solidFill>
              </a:rPr>
              <a:t>7 (996) 414 97 62, </a:t>
            </a:r>
            <a:r>
              <a:rPr lang="en-US" sz="1200" dirty="0" smtClean="0">
                <a:solidFill>
                  <a:schemeClr val="tx1"/>
                </a:solidFill>
              </a:rPr>
              <a:t>open-edu@tpu</a:t>
            </a:r>
            <a:r>
              <a:rPr lang="ru-RU" sz="1200" dirty="0" smtClean="0">
                <a:solidFill>
                  <a:schemeClr val="tx1"/>
                </a:solidFill>
              </a:rPr>
              <a:t>,</a:t>
            </a:r>
            <a:r>
              <a:rPr lang="en-US" sz="1200" dirty="0" smtClean="0">
                <a:solidFill>
                  <a:schemeClr val="tx1"/>
                </a:solidFill>
              </a:rPr>
              <a:t> @YuV_Li</a:t>
            </a:r>
            <a:endParaRPr lang="ru-RU" sz="500" b="1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Кабаева </a:t>
            </a:r>
            <a:r>
              <a:rPr lang="ru-RU" sz="1200" b="1" dirty="0" smtClean="0">
                <a:solidFill>
                  <a:schemeClr val="tx1"/>
                </a:solidFill>
              </a:rPr>
              <a:t>Елена </a:t>
            </a:r>
            <a:r>
              <a:rPr lang="ru-RU" sz="1200" b="1" dirty="0">
                <a:solidFill>
                  <a:schemeClr val="tx1"/>
                </a:solidFill>
              </a:rPr>
              <a:t>Владимировна </a:t>
            </a:r>
          </a:p>
          <a:p>
            <a:r>
              <a:rPr lang="ru-RU" sz="1200" dirty="0">
                <a:solidFill>
                  <a:schemeClr val="tx1"/>
                </a:solidFill>
              </a:rPr>
              <a:t>+7 (903) 729 64 34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  <a:r>
              <a:rPr lang="en-US" sz="1200" dirty="0" smtClean="0">
                <a:solidFill>
                  <a:schemeClr val="tx1"/>
                </a:solidFill>
              </a:rPr>
              <a:t>kabaeva@tpu.ru</a:t>
            </a:r>
            <a:r>
              <a:rPr lang="ru-RU" sz="1200" dirty="0" smtClean="0">
                <a:solidFill>
                  <a:schemeClr val="tx1"/>
                </a:solidFill>
              </a:rPr>
              <a:t>, @</a:t>
            </a:r>
            <a:r>
              <a:rPr lang="en-US" sz="1200" dirty="0">
                <a:solidFill>
                  <a:schemeClr val="tx1"/>
                </a:solidFill>
              </a:rPr>
              <a:t>elenaVkabaeva</a:t>
            </a:r>
            <a:endParaRPr lang="ru-RU" sz="1200" dirty="0">
              <a:solidFill>
                <a:schemeClr val="tx1"/>
              </a:solidFill>
            </a:endParaRPr>
          </a:p>
          <a:p>
            <a:endParaRPr lang="ru-RU" sz="1200" b="1" dirty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801661" y="1477102"/>
            <a:ext cx="1093814" cy="386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4 Quarters Roadmap Template"/>
          <p:cNvSpPr txBox="1"/>
          <p:nvPr/>
        </p:nvSpPr>
        <p:spPr>
          <a:xfrm rot="10800000" flipV="1">
            <a:off x="96715" y="212514"/>
            <a:ext cx="9601200" cy="948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defRPr sz="60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ru-RU" sz="2750" b="1" dirty="0" smtClean="0">
                <a:solidFill>
                  <a:schemeClr val="tx1"/>
                </a:solidFill>
              </a:rPr>
              <a:t>Секции Консорциума </a:t>
            </a:r>
          </a:p>
          <a:p>
            <a:r>
              <a:rPr lang="ru-RU" sz="2750" b="1" dirty="0" smtClean="0">
                <a:solidFill>
                  <a:schemeClr val="tx1"/>
                </a:solidFill>
              </a:rPr>
              <a:t>«Новое инженерное образование»</a:t>
            </a:r>
            <a:endParaRPr lang="ru-RU" sz="275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912" y="4565662"/>
            <a:ext cx="4323660" cy="631858"/>
          </a:xfrm>
          <a:prstGeom prst="rect">
            <a:avLst/>
          </a:prstGeom>
          <a:solidFill>
            <a:srgbClr val="28BE4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Задачи секций до следующей встречи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945" y="1514550"/>
            <a:ext cx="1450745" cy="565141"/>
          </a:xfrm>
          <a:prstGeom prst="rect">
            <a:avLst/>
          </a:prstGeom>
          <a:solidFill>
            <a:schemeClr val="accent2"/>
          </a:solidFill>
          <a:ln>
            <a:solidFill>
              <a:srgbClr val="76B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1. </a:t>
            </a:r>
            <a:r>
              <a:rPr lang="ru-RU" sz="1200" dirty="0" smtClean="0">
                <a:solidFill>
                  <a:schemeClr val="tx1"/>
                </a:solidFill>
              </a:rPr>
              <a:t>Модели инженерной подготовки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438" y="1514550"/>
            <a:ext cx="1456564" cy="565141"/>
          </a:xfrm>
          <a:prstGeom prst="rect">
            <a:avLst/>
          </a:prstGeom>
          <a:solidFill>
            <a:schemeClr val="accent2"/>
          </a:solidFill>
          <a:ln>
            <a:solidFill>
              <a:srgbClr val="76B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3</a:t>
            </a:r>
            <a:r>
              <a:rPr lang="ru-RU" sz="1200" dirty="0" smtClean="0">
                <a:solidFill>
                  <a:schemeClr val="tx1"/>
                </a:solidFill>
              </a:rPr>
              <a:t>. Ценности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 экология инженера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42429" y="1505481"/>
            <a:ext cx="1614358" cy="602586"/>
          </a:xfrm>
          <a:prstGeom prst="rect">
            <a:avLst/>
          </a:prstGeom>
          <a:solidFill>
            <a:schemeClr val="accent2"/>
          </a:solidFill>
          <a:ln>
            <a:solidFill>
              <a:srgbClr val="76B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4</a:t>
            </a:r>
            <a:r>
              <a:rPr lang="ru-RU" sz="1200" dirty="0" smtClean="0">
                <a:solidFill>
                  <a:schemeClr val="tx1"/>
                </a:solidFill>
              </a:rPr>
              <a:t>. Качество инженерного образования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67213" y="1505481"/>
            <a:ext cx="1704252" cy="602587"/>
          </a:xfrm>
          <a:prstGeom prst="rect">
            <a:avLst/>
          </a:prstGeom>
          <a:solidFill>
            <a:schemeClr val="accent2"/>
          </a:solidFill>
          <a:ln>
            <a:solidFill>
              <a:srgbClr val="76B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5</a:t>
            </a:r>
            <a:r>
              <a:rPr lang="ru-RU" sz="1200" dirty="0" smtClean="0">
                <a:solidFill>
                  <a:schemeClr val="tx1"/>
                </a:solidFill>
              </a:rPr>
              <a:t>. Педагогические кадры и практики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81891" y="1499110"/>
            <a:ext cx="1626578" cy="618026"/>
          </a:xfrm>
          <a:prstGeom prst="rect">
            <a:avLst/>
          </a:prstGeom>
          <a:solidFill>
            <a:schemeClr val="accent2"/>
          </a:solidFill>
          <a:ln>
            <a:solidFill>
              <a:srgbClr val="76B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6</a:t>
            </a:r>
            <a:r>
              <a:rPr lang="ru-RU" sz="1200" dirty="0" smtClean="0">
                <a:solidFill>
                  <a:schemeClr val="tx1"/>
                </a:solidFill>
              </a:rPr>
              <a:t>. Сетевые взаимодействия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118895" y="1505481"/>
            <a:ext cx="1968058" cy="611656"/>
          </a:xfrm>
          <a:prstGeom prst="rect">
            <a:avLst/>
          </a:prstGeom>
          <a:solidFill>
            <a:schemeClr val="accent2"/>
          </a:solidFill>
          <a:ln>
            <a:solidFill>
              <a:srgbClr val="76B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7</a:t>
            </a:r>
            <a:r>
              <a:rPr lang="ru-RU" sz="1200" dirty="0" smtClean="0">
                <a:solidFill>
                  <a:schemeClr val="tx1"/>
                </a:solidFill>
              </a:rPr>
              <a:t>. Экономическая и предпринимательская подготовка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829" y="2179572"/>
            <a:ext cx="1464925" cy="1287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6B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dk1"/>
                </a:solidFill>
              </a:rPr>
              <a:t>Описание действующих моделей подготовки инженеров (по кластерам направлений и специальностей</a:t>
            </a:r>
            <a:r>
              <a:rPr lang="ru-RU" sz="1000" dirty="0" smtClean="0">
                <a:solidFill>
                  <a:schemeClr val="dk1"/>
                </a:solidFill>
              </a:rPr>
              <a:t>)</a:t>
            </a:r>
            <a:endParaRPr lang="ru-RU" sz="1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699908" y="1514550"/>
            <a:ext cx="1453313" cy="565141"/>
          </a:xfrm>
          <a:prstGeom prst="rect">
            <a:avLst/>
          </a:prstGeom>
          <a:solidFill>
            <a:schemeClr val="accent2"/>
          </a:solidFill>
          <a:ln>
            <a:solidFill>
              <a:srgbClr val="76B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2</a:t>
            </a:r>
            <a:r>
              <a:rPr lang="ru-RU" sz="1200" dirty="0" smtClean="0">
                <a:solidFill>
                  <a:schemeClr val="tx1"/>
                </a:solidFill>
              </a:rPr>
              <a:t>. Базовая инженерная подготовка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9908" y="2179572"/>
            <a:ext cx="1454986" cy="869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6B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dk1"/>
                </a:solidFill>
              </a:rPr>
              <a:t>Национальный стандарт базовой подготовки инженера (модель и содержание)</a:t>
            </a:r>
            <a:endParaRPr lang="ru-RU" sz="1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269170" y="2179572"/>
            <a:ext cx="1462388" cy="18386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6B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dk1"/>
                </a:solidFill>
              </a:rPr>
              <a:t>Модель ценностной подготовки, содержащая миссию и ценность инженера будущего , мотивирующая на развитие в профессии на протяжении всей жизни</a:t>
            </a:r>
            <a:endParaRPr lang="ru-RU" sz="1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42429" y="2179572"/>
            <a:ext cx="1611439" cy="1430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6B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dk1"/>
                </a:solidFill>
              </a:rPr>
              <a:t>Модель оценки качества на макроэкономическом уровне и на микро-уровнях (предприятие, университет, конкретный инженер)</a:t>
            </a:r>
            <a:endParaRPr lang="ru-RU" sz="1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564739" y="2179572"/>
            <a:ext cx="1706726" cy="6969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6B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dk1"/>
                </a:solidFill>
              </a:rPr>
              <a:t>Модель трансформации педагогики при подготовке </a:t>
            </a:r>
            <a:r>
              <a:rPr lang="ru-RU" sz="1000" dirty="0" smtClean="0">
                <a:solidFill>
                  <a:schemeClr val="dk1"/>
                </a:solidFill>
              </a:rPr>
              <a:t>инженера</a:t>
            </a:r>
            <a:endParaRPr lang="ru-RU" sz="1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369164" y="2179572"/>
            <a:ext cx="1626578" cy="1010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6B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dk1"/>
                </a:solidFill>
              </a:rPr>
              <a:t>Сетевые решения в инженерном и </a:t>
            </a:r>
            <a:r>
              <a:rPr lang="ru-RU" sz="1000" dirty="0" smtClean="0">
                <a:solidFill>
                  <a:schemeClr val="dk1"/>
                </a:solidFill>
              </a:rPr>
              <a:t>IT-образовании, усиливающие образовательные результаты</a:t>
            </a:r>
            <a:endParaRPr lang="ru-RU" sz="1000" dirty="0">
              <a:solidFill>
                <a:schemeClr val="dk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118895" y="2204399"/>
            <a:ext cx="1968058" cy="9978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6B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Модель необходимых экономических и предпринимательских навыков инженера, методики обучения этим навыкам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118895" y="4132011"/>
            <a:ext cx="1968058" cy="277465"/>
          </a:xfrm>
          <a:prstGeom prst="rect">
            <a:avLst/>
          </a:prstGeom>
          <a:noFill/>
          <a:ln>
            <a:solidFill>
              <a:srgbClr val="76B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НИЯУ МИФИ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388477" y="4105458"/>
            <a:ext cx="1626578" cy="279422"/>
          </a:xfrm>
          <a:prstGeom prst="rect">
            <a:avLst/>
          </a:prstGeom>
          <a:noFill/>
          <a:ln>
            <a:solidFill>
              <a:srgbClr val="76B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ТГУ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6945" y="4075600"/>
            <a:ext cx="1480039" cy="254199"/>
          </a:xfrm>
          <a:prstGeom prst="rect">
            <a:avLst/>
          </a:prstGeom>
          <a:noFill/>
          <a:ln>
            <a:solidFill>
              <a:srgbClr val="76B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ДВФУ, НГУ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86544" y="4099144"/>
            <a:ext cx="1480039" cy="254199"/>
          </a:xfrm>
          <a:prstGeom prst="rect">
            <a:avLst/>
          </a:prstGeom>
          <a:noFill/>
          <a:ln>
            <a:solidFill>
              <a:srgbClr val="76B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269170" y="4118070"/>
            <a:ext cx="1480039" cy="254199"/>
          </a:xfrm>
          <a:prstGeom prst="rect">
            <a:avLst/>
          </a:prstGeom>
          <a:noFill/>
          <a:ln>
            <a:solidFill>
              <a:srgbClr val="76B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97315" y="4119368"/>
            <a:ext cx="1611439" cy="254199"/>
          </a:xfrm>
          <a:prstGeom prst="rect">
            <a:avLst/>
          </a:prstGeom>
          <a:noFill/>
          <a:ln>
            <a:solidFill>
              <a:srgbClr val="76B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64739" y="4118070"/>
            <a:ext cx="1719898" cy="254199"/>
          </a:xfrm>
          <a:prstGeom prst="rect">
            <a:avLst/>
          </a:prstGeom>
          <a:noFill/>
          <a:ln>
            <a:solidFill>
              <a:srgbClr val="76B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ТПУ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61962" y="5192103"/>
            <a:ext cx="4285560" cy="121264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tx1"/>
                </a:solidFill>
              </a:rPr>
              <a:t>скорректировать тематику секций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</a:rPr>
              <a:t>сформулировать </a:t>
            </a:r>
            <a:r>
              <a:rPr lang="ru-RU" sz="1200" dirty="0">
                <a:solidFill>
                  <a:schemeClr val="tx1"/>
                </a:solidFill>
              </a:rPr>
              <a:t>проблемные поля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</a:rPr>
              <a:t>сформулировать </a:t>
            </a:r>
            <a:r>
              <a:rPr lang="ru-RU" sz="1200" dirty="0">
                <a:solidFill>
                  <a:schemeClr val="tx1"/>
                </a:solidFill>
              </a:rPr>
              <a:t>задачи для работы внутри </a:t>
            </a:r>
            <a:r>
              <a:rPr lang="ru-RU" sz="1200" dirty="0" smtClean="0">
                <a:solidFill>
                  <a:schemeClr val="tx1"/>
                </a:solidFill>
              </a:rPr>
              <a:t>секций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200" dirty="0" smtClean="0">
                <a:solidFill>
                  <a:schemeClr val="tx1"/>
                </a:solidFill>
              </a:rPr>
              <a:t>определить координатора секции</a:t>
            </a:r>
            <a:endParaRPr lang="ru-RU" sz="1200" dirty="0">
              <a:solidFill>
                <a:schemeClr val="tx1"/>
              </a:solidFill>
            </a:endParaRPr>
          </a:p>
          <a:p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4988053" y="4586657"/>
            <a:ext cx="3860671" cy="1735495"/>
          </a:xfrm>
          <a:prstGeom prst="homePlate">
            <a:avLst>
              <a:gd name="adj" fmla="val 39425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Вы </a:t>
            </a:r>
            <a:r>
              <a:rPr lang="ru-RU" b="1" dirty="0">
                <a:solidFill>
                  <a:schemeClr val="tx1"/>
                </a:solidFill>
              </a:rPr>
              <a:t>можете </a:t>
            </a:r>
            <a:r>
              <a:rPr lang="ru-RU" b="1" dirty="0" smtClean="0">
                <a:solidFill>
                  <a:schemeClr val="tx1"/>
                </a:solidFill>
              </a:rPr>
              <a:t>предложить </a:t>
            </a:r>
            <a:r>
              <a:rPr lang="ru-RU" b="1" dirty="0">
                <a:solidFill>
                  <a:schemeClr val="tx1"/>
                </a:solidFill>
              </a:rPr>
              <a:t>тему</a:t>
            </a:r>
            <a:r>
              <a:rPr lang="en-US" b="1" dirty="0">
                <a:solidFill>
                  <a:schemeClr val="tx1"/>
                </a:solidFill>
              </a:rPr>
              <a:t>/</a:t>
            </a:r>
            <a:r>
              <a:rPr lang="ru-RU" b="1" dirty="0">
                <a:solidFill>
                  <a:schemeClr val="tx1"/>
                </a:solidFill>
              </a:rPr>
              <a:t>секцию 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инициативном порядке</a:t>
            </a:r>
          </a:p>
          <a:p>
            <a:pPr algn="ctr"/>
            <a:endParaRPr lang="ru-RU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263" y="4586657"/>
            <a:ext cx="411698" cy="40235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2550" y="77957"/>
            <a:ext cx="3096357" cy="1173716"/>
          </a:xfrm>
          <a:prstGeom prst="rect">
            <a:avLst/>
          </a:prstGeom>
        </p:spPr>
      </p:pic>
      <p:sp>
        <p:nvSpPr>
          <p:cNvPr id="35" name="1 Quarter"/>
          <p:cNvSpPr txBox="1"/>
          <p:nvPr/>
        </p:nvSpPr>
        <p:spPr>
          <a:xfrm>
            <a:off x="8867774" y="4477728"/>
            <a:ext cx="3324226" cy="20877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ru-RU" sz="1400" b="1" dirty="0" smtClean="0">
                <a:solidFill>
                  <a:schemeClr val="tx1"/>
                </a:solidFill>
              </a:rPr>
              <a:t>Контакты:</a:t>
            </a:r>
          </a:p>
          <a:p>
            <a:endParaRPr lang="ru-RU" sz="8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Ли Юлия Владимировна</a:t>
            </a:r>
            <a:r>
              <a:rPr lang="ru-RU" sz="1200" b="1" dirty="0">
                <a:solidFill>
                  <a:schemeClr val="tx1"/>
                </a:solidFill>
              </a:rPr>
              <a:t> </a:t>
            </a:r>
          </a:p>
          <a:p>
            <a:r>
              <a:rPr lang="ru-RU" sz="1200" dirty="0">
                <a:solidFill>
                  <a:schemeClr val="tx1"/>
                </a:solidFill>
              </a:rPr>
              <a:t>+7 (996) 414 97 62</a:t>
            </a:r>
            <a:r>
              <a:rPr lang="ru-RU" sz="12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open-edu@tpu</a:t>
            </a:r>
            <a:r>
              <a:rPr lang="ru-RU" sz="1200" dirty="0" smtClean="0">
                <a:solidFill>
                  <a:schemeClr val="tx1"/>
                </a:solidFill>
              </a:rPr>
              <a:t>,</a:t>
            </a:r>
            <a:r>
              <a:rPr lang="ru-RU" sz="1200" dirty="0">
                <a:solidFill>
                  <a:schemeClr val="tx1"/>
                </a:solidFill>
              </a:rPr>
              <a:t> </a:t>
            </a:r>
            <a:r>
              <a:rPr lang="en-US" sz="1200" dirty="0">
                <a:solidFill>
                  <a:schemeClr val="tx1"/>
                </a:solidFill>
              </a:rPr>
              <a:t>@</a:t>
            </a:r>
            <a:r>
              <a:rPr lang="en-US" sz="1200" dirty="0" smtClean="0">
                <a:solidFill>
                  <a:schemeClr val="tx1"/>
                </a:solidFill>
              </a:rPr>
              <a:t>YuV_Li</a:t>
            </a:r>
            <a:endParaRPr lang="ru-RU" sz="1200" dirty="0" smtClean="0">
              <a:solidFill>
                <a:schemeClr val="tx1"/>
              </a:solidFill>
            </a:endParaRPr>
          </a:p>
          <a:p>
            <a:endParaRPr lang="ru-RU" sz="500" b="1" dirty="0">
              <a:solidFill>
                <a:schemeClr val="tx1"/>
              </a:solidFill>
            </a:endParaRPr>
          </a:p>
          <a:p>
            <a:endParaRPr lang="ru-RU" sz="5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Кабаева Елена Владимировна 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+7 (903) 729 64 34, </a:t>
            </a:r>
            <a:r>
              <a:rPr lang="en-US" sz="1200" dirty="0" smtClean="0">
                <a:solidFill>
                  <a:schemeClr val="tx1"/>
                </a:solidFill>
              </a:rPr>
              <a:t>kabaeva@tpu.ru</a:t>
            </a:r>
            <a:r>
              <a:rPr lang="ru-RU" sz="1200" dirty="0" smtClean="0">
                <a:solidFill>
                  <a:schemeClr val="tx1"/>
                </a:solidFill>
              </a:rPr>
              <a:t>, @</a:t>
            </a:r>
            <a:r>
              <a:rPr lang="en-US" sz="1200" dirty="0" err="1" smtClean="0">
                <a:solidFill>
                  <a:schemeClr val="tx1"/>
                </a:solidFill>
              </a:rPr>
              <a:t>elenaVkabaeva</a:t>
            </a:r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b="1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4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950" y="1567423"/>
            <a:ext cx="1562100" cy="394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4 Quarters Roadmap Template"/>
          <p:cNvSpPr txBox="1"/>
          <p:nvPr/>
        </p:nvSpPr>
        <p:spPr>
          <a:xfrm rot="10800000" flipV="1">
            <a:off x="107574" y="247049"/>
            <a:ext cx="771758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>
              <a:defRPr sz="6000" b="0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ru-RU" sz="2400" b="1" dirty="0" smtClean="0">
                <a:solidFill>
                  <a:schemeClr val="tx1"/>
                </a:solidFill>
              </a:rPr>
              <a:t>Тематический план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Консорциума «Новое инженерное образование»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на 2023 г.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64874" y="1315976"/>
            <a:ext cx="151733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223444"/>
              </p:ext>
            </p:extLst>
          </p:nvPr>
        </p:nvGraphicFramePr>
        <p:xfrm>
          <a:off x="349364" y="1489133"/>
          <a:ext cx="8623186" cy="507032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727694">
                  <a:extLst>
                    <a:ext uri="{9D8B030D-6E8A-4147-A177-3AD203B41FA5}">
                      <a16:colId xmlns:a16="http://schemas.microsoft.com/office/drawing/2014/main" val="3507790232"/>
                    </a:ext>
                  </a:extLst>
                </a:gridCol>
                <a:gridCol w="771374">
                  <a:extLst>
                    <a:ext uri="{9D8B030D-6E8A-4147-A177-3AD203B41FA5}">
                      <a16:colId xmlns:a16="http://schemas.microsoft.com/office/drawing/2014/main" val="1211673877"/>
                    </a:ext>
                  </a:extLst>
                </a:gridCol>
                <a:gridCol w="902805">
                  <a:extLst>
                    <a:ext uri="{9D8B030D-6E8A-4147-A177-3AD203B41FA5}">
                      <a16:colId xmlns:a16="http://schemas.microsoft.com/office/drawing/2014/main" val="219648453"/>
                    </a:ext>
                  </a:extLst>
                </a:gridCol>
                <a:gridCol w="6221313">
                  <a:extLst>
                    <a:ext uri="{9D8B030D-6E8A-4147-A177-3AD203B41FA5}">
                      <a16:colId xmlns:a16="http://schemas.microsoft.com/office/drawing/2014/main" val="4096606440"/>
                    </a:ext>
                  </a:extLst>
                </a:gridCol>
              </a:tblGrid>
              <a:tr h="437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Дата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Время </a:t>
                      </a:r>
                      <a:r>
                        <a:rPr lang="ru-RU" sz="1200" dirty="0" smtClean="0">
                          <a:effectLst/>
                        </a:rPr>
                        <a:t>(мск)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Формат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471963"/>
                  </a:ext>
                </a:extLst>
              </a:tr>
              <a:tr h="5442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22.03.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10:00-14:00</a:t>
                      </a:r>
                      <a:r>
                        <a:rPr lang="ru-RU" sz="1000" baseline="0" dirty="0" smtClean="0">
                          <a:effectLst/>
                        </a:rPr>
                        <a:t>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удаленный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00" dirty="0" smtClean="0">
                          <a:effectLst/>
                        </a:rPr>
                        <a:t>Модели </a:t>
                      </a:r>
                      <a:r>
                        <a:rPr lang="ru-RU" sz="1000" dirty="0">
                          <a:effectLst/>
                        </a:rPr>
                        <a:t>подготовки инженеров: первый опыт внедрений по программе "</a:t>
                      </a:r>
                      <a:r>
                        <a:rPr lang="ru-RU" sz="1000" dirty="0" smtClean="0">
                          <a:effectLst/>
                        </a:rPr>
                        <a:t>Приоритет-2030«.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2. </a:t>
                      </a:r>
                      <a:r>
                        <a:rPr lang="ru-RU" sz="1000" dirty="0">
                          <a:effectLst/>
                        </a:rPr>
                        <a:t>Управление проектами в программе "Приоритет-2030": опыт организации в Университетах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275373"/>
                  </a:ext>
                </a:extLst>
              </a:tr>
              <a:tr h="967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19.04.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10:00-14:00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удаленный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 Результаты работы секций. Уточнение результатов по тематикам секций и первые результаты проектирования.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2. Обсуждение списка актуальных тем для совместных исследований и разработок в области инженерного образования, отвечающих стратегическим целям организаций-участников Консорциума.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extLst>
                  <a:ext uri="{0D108BD9-81ED-4DB2-BD59-A6C34878D82A}">
                    <a16:rowId xmlns:a16="http://schemas.microsoft.com/office/drawing/2014/main" val="3757669214"/>
                  </a:ext>
                </a:extLst>
              </a:tr>
              <a:tr h="244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24.05.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10:00-14:00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удаленный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Модели инженерного образования (конкретный кластер)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extLst>
                  <a:ext uri="{0D108BD9-81ED-4DB2-BD59-A6C34878D82A}">
                    <a16:rowId xmlns:a16="http://schemas.microsoft.com/office/drawing/2014/main" val="765411799"/>
                  </a:ext>
                </a:extLst>
              </a:tr>
              <a:tr h="244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14.06.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10:00-14:00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удаленный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Базовая инженерная подготовка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extLst>
                  <a:ext uri="{0D108BD9-81ED-4DB2-BD59-A6C34878D82A}">
                    <a16:rowId xmlns:a16="http://schemas.microsoft.com/office/drawing/2014/main" val="2835603183"/>
                  </a:ext>
                </a:extLst>
              </a:tr>
              <a:tr h="444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12.07.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10:00-14:00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удаленный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Цифровые компетенции инженера и их развитие на протяжении профессионально активной жизни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extLst>
                  <a:ext uri="{0D108BD9-81ED-4DB2-BD59-A6C34878D82A}">
                    <a16:rowId xmlns:a16="http://schemas.microsoft.com/office/drawing/2014/main" val="253834706"/>
                  </a:ext>
                </a:extLst>
              </a:tr>
              <a:tr h="413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20.09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10:00-18:00</a:t>
                      </a:r>
                      <a:r>
                        <a:rPr lang="ru-RU" sz="1000" baseline="0" dirty="0" smtClean="0">
                          <a:effectLst/>
                        </a:rPr>
                        <a:t> (томское время)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личное участие или гибридный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Модели инженерного образования (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конкретный</a:t>
                      </a:r>
                      <a:r>
                        <a:rPr lang="ru-RU" sz="1000" dirty="0">
                          <a:effectLst/>
                        </a:rPr>
                        <a:t> кластер)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extLst>
                  <a:ext uri="{0D108BD9-81ED-4DB2-BD59-A6C34878D82A}">
                    <a16:rowId xmlns:a16="http://schemas.microsoft.com/office/drawing/2014/main" val="1478420939"/>
                  </a:ext>
                </a:extLst>
              </a:tr>
              <a:tr h="3939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18.10.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10:00-14:00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удаленный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 Новации в педагогике.</a:t>
                      </a:r>
                      <a:br>
                        <a:rPr lang="ru-RU" sz="1000" dirty="0">
                          <a:effectLst/>
                        </a:rPr>
                      </a:br>
                      <a:r>
                        <a:rPr lang="ru-RU" sz="1000" dirty="0">
                          <a:effectLst/>
                        </a:rPr>
                        <a:t>2. Организационные вопросы Консорциума, в т.ч. планы на 2024г.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extLst>
                  <a:ext uri="{0D108BD9-81ED-4DB2-BD59-A6C34878D82A}">
                    <a16:rowId xmlns:a16="http://schemas.microsoft.com/office/drawing/2014/main" val="3673621661"/>
                  </a:ext>
                </a:extLst>
              </a:tr>
              <a:tr h="244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15.11.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10:00-14:00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удаленный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Показатели качества инженерной подготовки: изменения на уровне страны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extLst>
                  <a:ext uri="{0D108BD9-81ED-4DB2-BD59-A6C34878D82A}">
                    <a16:rowId xmlns:a16="http://schemas.microsoft.com/office/drawing/2014/main" val="3433906003"/>
                  </a:ext>
                </a:extLst>
              </a:tr>
              <a:tr h="244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13.12.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10:00-14:00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удаленный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Проектная деятельность студентов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261" marR="27261" marT="18174" marB="18174"/>
                </a:tc>
                <a:extLst>
                  <a:ext uri="{0D108BD9-81ED-4DB2-BD59-A6C34878D82A}">
                    <a16:rowId xmlns:a16="http://schemas.microsoft.com/office/drawing/2014/main" val="2336984085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9435523" y="1552231"/>
            <a:ext cx="2633384" cy="1027576"/>
          </a:xfrm>
          <a:prstGeom prst="rect">
            <a:avLst/>
          </a:prstGeom>
          <a:solidFill>
            <a:srgbClr val="28BE4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Контакты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д</a:t>
            </a:r>
            <a:r>
              <a:rPr lang="ru-RU" sz="1200" b="1" dirty="0" smtClean="0">
                <a:solidFill>
                  <a:schemeClr val="tx1"/>
                </a:solidFill>
              </a:rPr>
              <a:t>ля направления предложений в повестку последующих встреч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550" y="77957"/>
            <a:ext cx="3096357" cy="11737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5523" y="5285532"/>
            <a:ext cx="292266" cy="292266"/>
          </a:xfrm>
          <a:prstGeom prst="rect">
            <a:avLst/>
          </a:prstGeom>
        </p:spPr>
      </p:pic>
      <p:sp>
        <p:nvSpPr>
          <p:cNvPr id="12" name="1 Quarter"/>
          <p:cNvSpPr txBox="1"/>
          <p:nvPr/>
        </p:nvSpPr>
        <p:spPr>
          <a:xfrm>
            <a:off x="9857183" y="5050265"/>
            <a:ext cx="2305950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ru-RU" sz="1400" b="1" dirty="0" smtClean="0">
                <a:solidFill>
                  <a:schemeClr val="tx1"/>
                </a:solidFill>
              </a:rPr>
              <a:t>Телеграм-чат: </a:t>
            </a:r>
          </a:p>
          <a:p>
            <a:r>
              <a:rPr lang="ru-RU" sz="1200" dirty="0" smtClean="0">
                <a:hlinkClick r:id="rId5"/>
              </a:rPr>
              <a:t>https</a:t>
            </a:r>
            <a:r>
              <a:rPr lang="ru-RU" sz="1200" dirty="0">
                <a:hlinkClick r:id="rId5"/>
              </a:rPr>
              <a:t>://t.me/+h6j--G5Q1TcwN2My</a:t>
            </a:r>
            <a:endParaRPr lang="ru-RU" sz="1200" dirty="0"/>
          </a:p>
          <a:p>
            <a:endParaRPr lang="ru-RU" sz="12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89" y="5781308"/>
            <a:ext cx="852786" cy="90963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435523" y="2611475"/>
            <a:ext cx="2633384" cy="2463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 smtClean="0">
              <a:solidFill>
                <a:schemeClr val="tx1"/>
              </a:solidFill>
            </a:endParaRPr>
          </a:p>
          <a:p>
            <a:r>
              <a:rPr lang="ru-RU" sz="1200" b="1" dirty="0" smtClean="0">
                <a:solidFill>
                  <a:schemeClr val="tx1"/>
                </a:solidFill>
              </a:rPr>
              <a:t>Ли Юлия Владимировна</a:t>
            </a:r>
            <a:r>
              <a:rPr lang="ru-RU" sz="1200" dirty="0">
                <a:solidFill>
                  <a:schemeClr val="tx1"/>
                </a:solidFill>
              </a:rPr>
              <a:t> </a:t>
            </a:r>
          </a:p>
          <a:p>
            <a:r>
              <a:rPr lang="ru-RU" sz="1200" dirty="0">
                <a:solidFill>
                  <a:schemeClr val="tx1"/>
                </a:solidFill>
              </a:rPr>
              <a:t>+7 (996) 414 97 62  </a:t>
            </a:r>
          </a:p>
          <a:p>
            <a:r>
              <a:rPr lang="en-US" sz="1200" dirty="0">
                <a:solidFill>
                  <a:schemeClr val="tx1"/>
                </a:solidFill>
              </a:rPr>
              <a:t>open-edu@tpu.ru</a:t>
            </a:r>
            <a:endParaRPr lang="ru-RU" sz="500" b="1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@YuV_Li</a:t>
            </a:r>
            <a:endParaRPr lang="ru-RU" sz="500" b="1" dirty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b="1" dirty="0">
                <a:solidFill>
                  <a:schemeClr val="tx1"/>
                </a:solidFill>
              </a:rPr>
              <a:t>Кабаева </a:t>
            </a:r>
          </a:p>
          <a:p>
            <a:r>
              <a:rPr lang="ru-RU" sz="1200" b="1" dirty="0">
                <a:solidFill>
                  <a:schemeClr val="tx1"/>
                </a:solidFill>
              </a:rPr>
              <a:t>Елена Владимировна </a:t>
            </a:r>
          </a:p>
          <a:p>
            <a:r>
              <a:rPr lang="ru-RU" sz="1200" dirty="0">
                <a:solidFill>
                  <a:schemeClr val="tx1"/>
                </a:solidFill>
              </a:rPr>
              <a:t>+7 (903) 729 64 </a:t>
            </a:r>
            <a:r>
              <a:rPr lang="ru-RU" sz="1200" dirty="0" smtClean="0">
                <a:solidFill>
                  <a:schemeClr val="tx1"/>
                </a:solidFill>
              </a:rPr>
              <a:t>34</a:t>
            </a:r>
            <a:r>
              <a:rPr lang="en-US" sz="1200" dirty="0" smtClean="0">
                <a:solidFill>
                  <a:schemeClr val="tx1"/>
                </a:solidFill>
              </a:rPr>
              <a:t> kabaeva@tpu.ru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@</a:t>
            </a:r>
            <a:r>
              <a:rPr lang="en-US" sz="1200" dirty="0">
                <a:solidFill>
                  <a:schemeClr val="tx1"/>
                </a:solidFill>
              </a:rPr>
              <a:t>elenaVkabaeva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5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ПУ2022">
      <a:dk1>
        <a:sysClr val="windowText" lastClr="000000"/>
      </a:dk1>
      <a:lt1>
        <a:sysClr val="window" lastClr="FFFFFF"/>
      </a:lt1>
      <a:dk2>
        <a:srgbClr val="6C6D6C"/>
      </a:dk2>
      <a:lt2>
        <a:srgbClr val="E7E6E6"/>
      </a:lt2>
      <a:accent1>
        <a:srgbClr val="6B6C6B"/>
      </a:accent1>
      <a:accent2>
        <a:srgbClr val="28BE46"/>
      </a:accent2>
      <a:accent3>
        <a:srgbClr val="FF4460"/>
      </a:accent3>
      <a:accent4>
        <a:srgbClr val="FFB600"/>
      </a:accent4>
      <a:accent5>
        <a:srgbClr val="6573FF"/>
      </a:accent5>
      <a:accent6>
        <a:srgbClr val="76B729"/>
      </a:accent6>
      <a:hlink>
        <a:srgbClr val="00B0F0"/>
      </a:hlink>
      <a:folHlink>
        <a:srgbClr val="0082B0"/>
      </a:folHlink>
    </a:clrScheme>
    <a:fontScheme name="ТПУ202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ПУ Бумага 2022" id="{55A60C95-F522-4BAC-9770-FCA24AF08DF3}" vid="{57619226-B091-43B9-B026-5A27E7D46D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9619</TotalTime>
  <Words>810</Words>
  <Application>Microsoft Office PowerPoint</Application>
  <PresentationFormat>Широкоэкранный</PresentationFormat>
  <Paragraphs>154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DM Sans Bold</vt:lpstr>
      <vt:lpstr>Times New Roman</vt:lpstr>
      <vt:lpstr>Verdana</vt:lpstr>
      <vt:lpstr>Wingdings</vt:lpstr>
      <vt:lpstr>Тема Office</vt:lpstr>
      <vt:lpstr>«Ценностная модель подготовки инженера. Аспекты социально-гуманитарной подготовки»</vt:lpstr>
      <vt:lpstr>Презентация PowerPoint</vt:lpstr>
      <vt:lpstr>Выступления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Сычевская Ольга Витальевна</dc:creator>
  <cp:lastModifiedBy>Кабаева Елена Владимировна</cp:lastModifiedBy>
  <cp:revision>791</cp:revision>
  <cp:lastPrinted>2023-01-26T02:34:18Z</cp:lastPrinted>
  <dcterms:created xsi:type="dcterms:W3CDTF">2022-09-15T08:49:06Z</dcterms:created>
  <dcterms:modified xsi:type="dcterms:W3CDTF">2023-02-16T10:23:12Z</dcterms:modified>
</cp:coreProperties>
</file>